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64" r:id="rId2"/>
    <p:sldId id="279" r:id="rId3"/>
    <p:sldId id="280" r:id="rId4"/>
    <p:sldId id="282" r:id="rId5"/>
    <p:sldId id="281" r:id="rId6"/>
    <p:sldId id="266" r:id="rId7"/>
    <p:sldId id="286" r:id="rId8"/>
    <p:sldId id="267" r:id="rId9"/>
    <p:sldId id="268" r:id="rId10"/>
    <p:sldId id="287" r:id="rId11"/>
    <p:sldId id="269" r:id="rId12"/>
    <p:sldId id="289" r:id="rId13"/>
    <p:sldId id="290" r:id="rId14"/>
    <p:sldId id="291" r:id="rId15"/>
    <p:sldId id="270" r:id="rId16"/>
    <p:sldId id="292" r:id="rId17"/>
    <p:sldId id="293" r:id="rId18"/>
    <p:sldId id="271" r:id="rId19"/>
    <p:sldId id="294" r:id="rId20"/>
    <p:sldId id="295" r:id="rId21"/>
    <p:sldId id="297" r:id="rId22"/>
    <p:sldId id="298" r:id="rId23"/>
    <p:sldId id="272" r:id="rId24"/>
    <p:sldId id="275" r:id="rId25"/>
    <p:sldId id="288" r:id="rId26"/>
    <p:sldId id="278" r:id="rId27"/>
  </p:sldIdLst>
  <p:sldSz cx="9144000" cy="6858000" type="screen4x3"/>
  <p:notesSz cx="9926638" cy="67976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99"/>
    <a:srgbClr val="FF0000"/>
    <a:srgbClr val="3680DD"/>
    <a:srgbClr val="E6017E"/>
    <a:srgbClr val="CC00CC"/>
    <a:srgbClr val="9900CC"/>
    <a:srgbClr val="0033CC"/>
    <a:srgbClr val="0066FF"/>
    <a:srgbClr val="703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85" d="100"/>
          <a:sy n="85" d="100"/>
        </p:scale>
        <p:origin x="-72" y="-3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21696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0FAF3-5A0A-44A3-92DA-B47CAB84D41F}" type="datetimeFigureOut">
              <a:rPr lang="en-GB" smtClean="0"/>
              <a:t>19/04/2017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456324"/>
            <a:ext cx="4302625" cy="3402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21696" y="6456324"/>
            <a:ext cx="4302625" cy="3402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BFBD6B-6908-4ED8-B1D1-2B9AF8FFA5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77323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e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1696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C8E36-B0CB-40A9-B074-7A7BEC2A14F1}" type="datetimeFigureOut">
              <a:rPr lang="en-GB" smtClean="0"/>
              <a:t>19/04/2017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398838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201" y="3228705"/>
            <a:ext cx="7942238" cy="305911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324"/>
            <a:ext cx="4302625" cy="3402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1696" y="6456324"/>
            <a:ext cx="4302625" cy="3402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22652C-A56C-4DDB-9839-2F3130E24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03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911EB-211D-479D-9771-6B0D7252AE5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493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911EB-211D-479D-9771-6B0D7252AE5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493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911EB-211D-479D-9771-6B0D7252AE5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4936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911EB-211D-479D-9771-6B0D7252AE58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493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06A199-BC2D-490C-8662-883C13E7EAE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2230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e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e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1"/>
          <p:cNvSpPr>
            <a:spLocks noGrp="1"/>
          </p:cNvSpPr>
          <p:nvPr>
            <p:ph sz="quarter" idx="14"/>
          </p:nvPr>
        </p:nvSpPr>
        <p:spPr>
          <a:xfrm>
            <a:off x="719609" y="1916832"/>
            <a:ext cx="7906544" cy="3240360"/>
          </a:xfrm>
        </p:spPr>
        <p:txBody>
          <a:bodyPr anchor="ctr"/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5541614"/>
            <a:ext cx="9144000" cy="13163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53" name="Picture 5" descr="C:\Users\n340214\AppData\Local\Microsoft\Windows\Temporary Internet Files\Content.Outlook\MORS3ECH\NRS - Logo - Strapline - English - CMYK - JPG - 300dpi (2)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3" y="6379009"/>
            <a:ext cx="4757317" cy="19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19" y="5848697"/>
            <a:ext cx="2520279" cy="721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 userDrawn="1"/>
        </p:nvSpPr>
        <p:spPr>
          <a:xfrm>
            <a:off x="397" y="0"/>
            <a:ext cx="9152359" cy="1611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755650" y="404813"/>
            <a:ext cx="7704782" cy="935955"/>
          </a:xfrm>
        </p:spPr>
        <p:txBody>
          <a:bodyPr anchor="ctr"/>
          <a:lstStyle>
            <a:lvl1pPr marL="0" indent="0" algn="ctr">
              <a:buNone/>
              <a:defRPr sz="4000"/>
            </a:lvl1pPr>
            <a:lvl2pPr marL="0" indent="0" algn="ctr">
              <a:buNone/>
              <a:defRPr/>
            </a:lvl2pPr>
            <a:lvl3pPr marL="914400" indent="0" algn="ctr">
              <a:buNone/>
              <a:defRPr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11761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6219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58874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djustable purple and white shap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778098"/>
          </a:xfrm>
        </p:spPr>
        <p:txBody>
          <a:bodyPr>
            <a:normAutofit/>
          </a:bodyPr>
          <a:lstStyle>
            <a:lvl1pPr algn="l"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336" y="6381328"/>
            <a:ext cx="1420815" cy="405228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251520" y="6496764"/>
            <a:ext cx="2353611" cy="388620"/>
            <a:chOff x="251520" y="6388792"/>
            <a:chExt cx="2353611" cy="388620"/>
          </a:xfrm>
        </p:grpSpPr>
        <p:pic>
          <p:nvPicPr>
            <p:cNvPr id="10" name="Picture 9"/>
            <p:cNvPicPr/>
            <p:nvPr userDrawn="1"/>
          </p:nvPicPr>
          <p:blipFill>
            <a:blip r:embed="rId3" cstate="print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520" y="6404237"/>
              <a:ext cx="359410" cy="359410"/>
            </a:xfrm>
            <a:prstGeom prst="rect">
              <a:avLst/>
            </a:prstGeom>
          </p:spPr>
        </p:pic>
        <p:sp>
          <p:nvSpPr>
            <p:cNvPr id="11" name="TextBox 11"/>
            <p:cNvSpPr txBox="1"/>
            <p:nvPr userDrawn="1"/>
          </p:nvSpPr>
          <p:spPr>
            <a:xfrm>
              <a:off x="545826" y="6388792"/>
              <a:ext cx="2059305" cy="388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spcBef>
                  <a:spcPts val="385"/>
                </a:spcBef>
                <a:spcAft>
                  <a:spcPts val="0"/>
                </a:spcAft>
              </a:pPr>
              <a:r>
                <a:rPr lang="en-GB" sz="1600" kern="1200" dirty="0">
                  <a:solidFill>
                    <a:srgbClr val="FFFFFF"/>
                  </a:solidFill>
                  <a:effectLst/>
                  <a:latin typeface="Calibri"/>
                  <a:ea typeface="Times New Roman"/>
                  <a:cs typeface="Times New Roman"/>
                </a:rPr>
                <a:t>@NatRecordsScot</a:t>
              </a:r>
              <a:endParaRPr lang="en-GB" sz="1200" dirty="0">
                <a:effectLst/>
                <a:latin typeface="Times New Roman"/>
                <a:ea typeface="Times New Roman"/>
              </a:endParaRPr>
            </a:p>
          </p:txBody>
        </p:sp>
      </p:grp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431225" y="1124744"/>
            <a:ext cx="8244463" cy="1031168"/>
          </a:xfrm>
        </p:spPr>
        <p:txBody>
          <a:bodyPr/>
          <a:lstStyle>
            <a:lvl1pPr marL="0" indent="0">
              <a:buNone/>
              <a:defRPr sz="2800"/>
            </a:lvl1pPr>
            <a:lvl2pPr marL="457200" indent="0">
              <a:buFont typeface="Arial" panose="020B0604020202020204" pitchFamily="34" charset="0"/>
              <a:buNone/>
              <a:defRPr sz="2800"/>
            </a:lvl2pPr>
            <a:lvl3pPr marL="914400" indent="0">
              <a:buFont typeface="Arial" panose="020B0604020202020204" pitchFamily="34" charset="0"/>
              <a:buNone/>
              <a:defRPr sz="2800"/>
            </a:lvl3pPr>
            <a:lvl4pPr marL="1371600" indent="0">
              <a:buFont typeface="Arial" panose="020B0604020202020204" pitchFamily="34" charset="0"/>
              <a:buNone/>
              <a:defRPr sz="2800"/>
            </a:lvl4pPr>
            <a:lvl5pPr marL="1828800" indent="0">
              <a:buFont typeface="Arial" panose="020B0604020202020204" pitchFamily="34" charset="0"/>
              <a:buNone/>
              <a:defRPr sz="2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9" name="Content Placeholder 1"/>
          <p:cNvSpPr>
            <a:spLocks noGrp="1"/>
          </p:cNvSpPr>
          <p:nvPr>
            <p:ph idx="1"/>
          </p:nvPr>
        </p:nvSpPr>
        <p:spPr>
          <a:xfrm>
            <a:off x="0" y="2232248"/>
            <a:ext cx="9144000" cy="4653136"/>
          </a:xfr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 hasCustomPrompt="1"/>
          </p:nvPr>
        </p:nvSpPr>
        <p:spPr>
          <a:xfrm>
            <a:off x="431800" y="2420938"/>
            <a:ext cx="8243888" cy="39608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You can adjust the size and shape of the purple shape in the slide, to whatever shape suits you best (in the other slides, you can’t do this).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2161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D8F4A04-C401-4CD5-A76A-CA30AF00E44A}" type="datetime1">
              <a:rPr lang="en-GB" smtClean="0"/>
              <a:t>19/04/2017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3888" y="6237312"/>
            <a:ext cx="1800200" cy="576064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83A14B-5D42-4CF9-8FF4-01CCD06615F0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1000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69" r="1685" b="3027"/>
          <a:stretch/>
        </p:blipFill>
        <p:spPr>
          <a:xfrm>
            <a:off x="4716017" y="0"/>
            <a:ext cx="4427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327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C64BB97-9311-416F-AEC9-BD9F2D073783}" type="datetimeFigureOut">
              <a:rPr lang="en-GB" smtClean="0"/>
              <a:t>19/04/2017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183FA7D-3BDE-4AAC-8ABB-5CD61C6A6C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647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778098"/>
          </a:xfrm>
        </p:spPr>
        <p:txBody>
          <a:bodyPr>
            <a:normAutofit/>
          </a:bodyPr>
          <a:lstStyle>
            <a:lvl1pPr algn="l"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450275" y="1102432"/>
            <a:ext cx="8244463" cy="1031168"/>
          </a:xfrm>
        </p:spPr>
        <p:txBody>
          <a:bodyPr/>
          <a:lstStyle>
            <a:lvl1pPr marL="0" indent="0">
              <a:buNone/>
              <a:defRPr sz="2800"/>
            </a:lvl1pPr>
            <a:lvl2pPr marL="457200" indent="0">
              <a:buFont typeface="Arial" panose="020B0604020202020204" pitchFamily="34" charset="0"/>
              <a:buNone/>
              <a:defRPr sz="2800"/>
            </a:lvl2pPr>
            <a:lvl3pPr marL="914400" indent="0">
              <a:buFont typeface="Arial" panose="020B0604020202020204" pitchFamily="34" charset="0"/>
              <a:buNone/>
              <a:defRPr sz="2800"/>
            </a:lvl3pPr>
            <a:lvl4pPr marL="1371600" indent="0">
              <a:buFont typeface="Arial" panose="020B0604020202020204" pitchFamily="34" charset="0"/>
              <a:buNone/>
              <a:defRPr sz="2800"/>
            </a:lvl4pPr>
            <a:lvl5pPr marL="1828800" indent="0">
              <a:buFont typeface="Arial" panose="020B0604020202020204" pitchFamily="34" charset="0"/>
              <a:buNone/>
              <a:defRPr sz="2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31800" y="2420938"/>
            <a:ext cx="8243888" cy="396081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5986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Content Placeholder 15"/>
          <p:cNvSpPr>
            <a:spLocks noGrp="1"/>
          </p:cNvSpPr>
          <p:nvPr>
            <p:ph sz="quarter" idx="14"/>
          </p:nvPr>
        </p:nvSpPr>
        <p:spPr>
          <a:xfrm>
            <a:off x="467544" y="332656"/>
            <a:ext cx="8208144" cy="604909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5683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6894268" y="6469380"/>
            <a:ext cx="2286244" cy="338554"/>
            <a:chOff x="6894268" y="6469380"/>
            <a:chExt cx="2286244" cy="338554"/>
          </a:xfrm>
        </p:grpSpPr>
        <p:sp>
          <p:nvSpPr>
            <p:cNvPr id="11" name="TextBox 11"/>
            <p:cNvSpPr txBox="1"/>
            <p:nvPr userDrawn="1"/>
          </p:nvSpPr>
          <p:spPr>
            <a:xfrm>
              <a:off x="7121207" y="6469380"/>
              <a:ext cx="20593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spcBef>
                  <a:spcPts val="385"/>
                </a:spcBef>
                <a:spcAft>
                  <a:spcPts val="0"/>
                </a:spcAft>
              </a:pPr>
              <a:r>
                <a:rPr lang="en-GB" sz="1600" kern="1200" dirty="0">
                  <a:solidFill>
                    <a:srgbClr val="703989"/>
                  </a:solidFill>
                  <a:effectLst/>
                  <a:latin typeface="Calibri"/>
                  <a:ea typeface="Times New Roman"/>
                  <a:cs typeface="Times New Roman"/>
                </a:rPr>
                <a:t>@NatRecordsScot</a:t>
              </a:r>
              <a:endParaRPr lang="en-GB" sz="1200" dirty="0">
                <a:solidFill>
                  <a:srgbClr val="703989"/>
                </a:solidFill>
                <a:effectLst/>
                <a:latin typeface="Times New Roman"/>
                <a:ea typeface="Times New Roman"/>
              </a:endParaRPr>
            </a:p>
          </p:txBody>
        </p:sp>
        <p:pic>
          <p:nvPicPr>
            <p:cNvPr id="12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94268" y="6538026"/>
              <a:ext cx="270020" cy="2193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4" name="Content Placeholder 15"/>
          <p:cNvSpPr>
            <a:spLocks noGrp="1"/>
          </p:cNvSpPr>
          <p:nvPr>
            <p:ph sz="quarter" idx="14"/>
          </p:nvPr>
        </p:nvSpPr>
        <p:spPr>
          <a:xfrm>
            <a:off x="467544" y="260648"/>
            <a:ext cx="8208912" cy="5904656"/>
          </a:xfrm>
        </p:spPr>
        <p:txBody>
          <a:bodyPr/>
          <a:lstStyle>
            <a:lvl1pPr>
              <a:defRPr baseline="0">
                <a:solidFill>
                  <a:srgbClr val="703989"/>
                </a:solidFill>
              </a:defRPr>
            </a:lvl1pPr>
            <a:lvl2pPr>
              <a:defRPr baseline="0">
                <a:solidFill>
                  <a:srgbClr val="703989"/>
                </a:solidFill>
              </a:defRPr>
            </a:lvl2pPr>
            <a:lvl3pPr>
              <a:defRPr baseline="0">
                <a:solidFill>
                  <a:srgbClr val="703989"/>
                </a:solidFill>
              </a:defRPr>
            </a:lvl3pPr>
            <a:lvl4pPr>
              <a:defRPr baseline="0">
                <a:solidFill>
                  <a:srgbClr val="703989"/>
                </a:solidFill>
              </a:defRPr>
            </a:lvl4pPr>
            <a:lvl5pPr>
              <a:defRPr baseline="0">
                <a:solidFill>
                  <a:srgbClr val="703989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15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3" y="6235637"/>
            <a:ext cx="1767328" cy="5057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99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in white strip a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7856"/>
            <a:ext cx="8208912" cy="880864"/>
          </a:xfrm>
        </p:spPr>
        <p:txBody>
          <a:bodyPr>
            <a:normAutofit/>
          </a:bodyPr>
          <a:lstStyle>
            <a:lvl1pPr algn="l"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15"/>
          <p:cNvSpPr>
            <a:spLocks noGrp="1"/>
          </p:cNvSpPr>
          <p:nvPr>
            <p:ph sz="quarter" idx="14"/>
          </p:nvPr>
        </p:nvSpPr>
        <p:spPr>
          <a:xfrm>
            <a:off x="467544" y="1124744"/>
            <a:ext cx="8208144" cy="525700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9714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in purple strip a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7856"/>
            <a:ext cx="8208912" cy="880864"/>
          </a:xfrm>
        </p:spPr>
        <p:txBody>
          <a:bodyPr>
            <a:normAutofit/>
          </a:bodyPr>
          <a:lstStyle>
            <a:lvl1pPr algn="l"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15"/>
          <p:cNvSpPr>
            <a:spLocks noGrp="1"/>
          </p:cNvSpPr>
          <p:nvPr>
            <p:ph sz="quarter" idx="14"/>
          </p:nvPr>
        </p:nvSpPr>
        <p:spPr>
          <a:xfrm>
            <a:off x="467544" y="1124744"/>
            <a:ext cx="8208144" cy="5257006"/>
          </a:xfrm>
        </p:spPr>
        <p:txBody>
          <a:bodyPr/>
          <a:lstStyle>
            <a:lvl1pPr>
              <a:defRPr baseline="0">
                <a:solidFill>
                  <a:srgbClr val="703989"/>
                </a:solidFill>
              </a:defRPr>
            </a:lvl1pPr>
            <a:lvl2pPr>
              <a:defRPr baseline="0">
                <a:solidFill>
                  <a:srgbClr val="703989"/>
                </a:solidFill>
              </a:defRPr>
            </a:lvl2pPr>
            <a:lvl3pPr>
              <a:defRPr baseline="0">
                <a:solidFill>
                  <a:srgbClr val="703989"/>
                </a:solidFill>
              </a:defRPr>
            </a:lvl3pPr>
            <a:lvl4pPr>
              <a:defRPr baseline="0">
                <a:solidFill>
                  <a:srgbClr val="703989"/>
                </a:solidFill>
              </a:defRPr>
            </a:lvl4pPr>
            <a:lvl5pPr>
              <a:defRPr baseline="0">
                <a:solidFill>
                  <a:srgbClr val="703989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6894268" y="6469380"/>
            <a:ext cx="2286244" cy="338554"/>
            <a:chOff x="6894268" y="6469380"/>
            <a:chExt cx="2286244" cy="338554"/>
          </a:xfrm>
        </p:grpSpPr>
        <p:sp>
          <p:nvSpPr>
            <p:cNvPr id="8" name="TextBox 11"/>
            <p:cNvSpPr txBox="1"/>
            <p:nvPr userDrawn="1"/>
          </p:nvSpPr>
          <p:spPr>
            <a:xfrm>
              <a:off x="7121207" y="6469380"/>
              <a:ext cx="20593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spcBef>
                  <a:spcPts val="385"/>
                </a:spcBef>
                <a:spcAft>
                  <a:spcPts val="0"/>
                </a:spcAft>
              </a:pPr>
              <a:r>
                <a:rPr lang="en-GB" sz="1600" kern="1200" dirty="0">
                  <a:solidFill>
                    <a:srgbClr val="703989"/>
                  </a:solidFill>
                  <a:effectLst/>
                  <a:latin typeface="Calibri"/>
                  <a:ea typeface="Times New Roman"/>
                  <a:cs typeface="Times New Roman"/>
                </a:rPr>
                <a:t>@NatRecordsScot</a:t>
              </a:r>
              <a:endParaRPr lang="en-GB" sz="1200" dirty="0">
                <a:solidFill>
                  <a:srgbClr val="703989"/>
                </a:solidFill>
                <a:effectLst/>
                <a:latin typeface="Times New Roman"/>
                <a:ea typeface="Times New Roman"/>
              </a:endParaRPr>
            </a:p>
          </p:txBody>
        </p:sp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94268" y="6538026"/>
              <a:ext cx="270020" cy="2193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3" y="6235637"/>
            <a:ext cx="1767328" cy="5057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6097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trip at s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2160240" cy="5904656"/>
          </a:xfrm>
        </p:spPr>
        <p:txBody>
          <a:bodyPr anchor="t">
            <a:norm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15"/>
          <p:cNvSpPr>
            <a:spLocks noGrp="1"/>
          </p:cNvSpPr>
          <p:nvPr>
            <p:ph sz="quarter" idx="14"/>
          </p:nvPr>
        </p:nvSpPr>
        <p:spPr>
          <a:xfrm>
            <a:off x="3419872" y="332656"/>
            <a:ext cx="5400600" cy="612068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3" y="6235637"/>
            <a:ext cx="1767328" cy="5057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2145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 strip at s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2160240" cy="5904656"/>
          </a:xfrm>
        </p:spPr>
        <p:txBody>
          <a:bodyPr anchor="t">
            <a:normAutofit/>
          </a:bodyPr>
          <a:lstStyle>
            <a:lvl1pPr algn="l">
              <a:defRPr sz="32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5" name="Content Placeholder 15"/>
          <p:cNvSpPr>
            <a:spLocks noGrp="1"/>
          </p:cNvSpPr>
          <p:nvPr>
            <p:ph sz="quarter" idx="14"/>
          </p:nvPr>
        </p:nvSpPr>
        <p:spPr>
          <a:xfrm>
            <a:off x="3419872" y="332656"/>
            <a:ext cx="5400600" cy="6120680"/>
          </a:xfrm>
        </p:spPr>
        <p:txBody>
          <a:bodyPr/>
          <a:lstStyle>
            <a:lvl1pPr>
              <a:defRPr>
                <a:solidFill>
                  <a:srgbClr val="703989"/>
                </a:solidFill>
              </a:defRPr>
            </a:lvl1pPr>
            <a:lvl2pPr>
              <a:defRPr>
                <a:solidFill>
                  <a:srgbClr val="703989"/>
                </a:solidFill>
              </a:defRPr>
            </a:lvl2pPr>
            <a:lvl3pPr>
              <a:defRPr>
                <a:solidFill>
                  <a:srgbClr val="703989"/>
                </a:solidFill>
              </a:defRPr>
            </a:lvl3pPr>
            <a:lvl4pPr>
              <a:defRPr>
                <a:solidFill>
                  <a:srgbClr val="703989"/>
                </a:solidFill>
              </a:defRPr>
            </a:lvl4pPr>
            <a:lvl5pPr>
              <a:defRPr>
                <a:solidFill>
                  <a:srgbClr val="703989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8" name="TextBox 11"/>
          <p:cNvSpPr txBox="1"/>
          <p:nvPr userDrawn="1"/>
        </p:nvSpPr>
        <p:spPr>
          <a:xfrm>
            <a:off x="7121207" y="6469380"/>
            <a:ext cx="2059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ts val="385"/>
              </a:spcBef>
              <a:spcAft>
                <a:spcPts val="0"/>
              </a:spcAft>
            </a:pPr>
            <a:r>
              <a:rPr lang="en-GB" sz="1600" kern="1200" dirty="0">
                <a:solidFill>
                  <a:srgbClr val="703989"/>
                </a:solidFill>
                <a:effectLst/>
                <a:latin typeface="Calibri"/>
                <a:ea typeface="Times New Roman"/>
                <a:cs typeface="Times New Roman"/>
              </a:rPr>
              <a:t>@NatRecordsScot</a:t>
            </a:r>
            <a:endParaRPr lang="en-GB" sz="1200" dirty="0">
              <a:solidFill>
                <a:srgbClr val="703989"/>
              </a:solidFill>
              <a:effectLst/>
              <a:latin typeface="Times New Roman"/>
              <a:ea typeface="Times New Roman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268" y="6538026"/>
            <a:ext cx="270020" cy="219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5550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5085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6237312"/>
            <a:ext cx="1767327" cy="504056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6826901" y="6469380"/>
            <a:ext cx="2353611" cy="388620"/>
            <a:chOff x="6826901" y="6388792"/>
            <a:chExt cx="2353611" cy="388620"/>
          </a:xfrm>
        </p:grpSpPr>
        <p:pic>
          <p:nvPicPr>
            <p:cNvPr id="9" name="Picture 8"/>
            <p:cNvPicPr/>
            <p:nvPr userDrawn="1"/>
          </p:nvPicPr>
          <p:blipFill>
            <a:blip r:embed="rId18" cstate="print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26901" y="6404237"/>
              <a:ext cx="359410" cy="359410"/>
            </a:xfrm>
            <a:prstGeom prst="rect">
              <a:avLst/>
            </a:prstGeom>
          </p:spPr>
        </p:pic>
        <p:sp>
          <p:nvSpPr>
            <p:cNvPr id="10" name="TextBox 11"/>
            <p:cNvSpPr txBox="1"/>
            <p:nvPr userDrawn="1"/>
          </p:nvSpPr>
          <p:spPr>
            <a:xfrm>
              <a:off x="7121207" y="6388792"/>
              <a:ext cx="2059305" cy="388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spcBef>
                  <a:spcPts val="385"/>
                </a:spcBef>
                <a:spcAft>
                  <a:spcPts val="0"/>
                </a:spcAft>
              </a:pPr>
              <a:r>
                <a:rPr lang="en-GB" sz="1600" kern="1200" dirty="0">
                  <a:solidFill>
                    <a:srgbClr val="FFFFFF"/>
                  </a:solidFill>
                  <a:effectLst/>
                  <a:latin typeface="Calibri"/>
                  <a:ea typeface="Times New Roman"/>
                  <a:cs typeface="Times New Roman"/>
                </a:rPr>
                <a:t>@NatRecordsScot</a:t>
              </a:r>
              <a:endParaRPr lang="en-GB" sz="1200" dirty="0">
                <a:effectLst/>
                <a:latin typeface="Times New Roman"/>
                <a:ea typeface="Times New Rom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670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60" r:id="rId4"/>
    <p:sldLayoutId id="2147483654" r:id="rId5"/>
    <p:sldLayoutId id="2147483661" r:id="rId6"/>
    <p:sldLayoutId id="2147483662" r:id="rId7"/>
    <p:sldLayoutId id="2147483665" r:id="rId8"/>
    <p:sldLayoutId id="2147483651" r:id="rId9"/>
    <p:sldLayoutId id="2147483652" r:id="rId10"/>
    <p:sldLayoutId id="2147483658" r:id="rId11"/>
    <p:sldLayoutId id="2147483663" r:id="rId12"/>
    <p:sldLayoutId id="2147483666" r:id="rId13"/>
    <p:sldLayoutId id="2147483667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microsoft.com/office/2007/relationships/hdphoto" Target="../media/hdphoto3.wdp"/><Relationship Id="rId5" Type="http://schemas.openxmlformats.org/officeDocument/2006/relationships/image" Target="../media/image39.jpe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4.wdp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 smtClean="0"/>
              <a:t>Effective Data Visualisation</a:t>
            </a:r>
          </a:p>
          <a:p>
            <a:endParaRPr lang="en-GB" sz="2400" b="0" dirty="0" smtClean="0"/>
          </a:p>
          <a:p>
            <a:r>
              <a:rPr lang="en-GB" sz="2400" b="0" dirty="0" smtClean="0"/>
              <a:t>Victoria Avila</a:t>
            </a:r>
          </a:p>
          <a:p>
            <a:r>
              <a:rPr lang="en-GB" sz="2400" b="0" dirty="0" smtClean="0"/>
              <a:t>Assistant </a:t>
            </a:r>
            <a:r>
              <a:rPr lang="en-GB" sz="2400" b="0" dirty="0" smtClean="0"/>
              <a:t>Statistician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184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5949280"/>
            <a:ext cx="9144000" cy="908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#3 Data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502" y="1125141"/>
            <a:ext cx="7434997" cy="5256212"/>
          </a:xfr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73973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#4 Visuals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106" b="-1"/>
          <a:stretch/>
        </p:blipFill>
        <p:spPr>
          <a:xfrm>
            <a:off x="380589" y="2456892"/>
            <a:ext cx="3970800" cy="2865221"/>
          </a:xfrm>
          <a:solidFill>
            <a:schemeClr val="bg1"/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8" t="10952" r="7052" b="13260"/>
          <a:stretch/>
        </p:blipFill>
        <p:spPr>
          <a:xfrm>
            <a:off x="4731978" y="2089502"/>
            <a:ext cx="4031434" cy="3600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/>
          <p:cNvSpPr txBox="1"/>
          <p:nvPr/>
        </p:nvSpPr>
        <p:spPr>
          <a:xfrm>
            <a:off x="380462" y="2492896"/>
            <a:ext cx="3831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Registered deaths and main causes of death, Scotland 2014</a:t>
            </a:r>
            <a:endParaRPr lang="en-GB" sz="12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42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#4 Visuals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35"/>
          <a:stretch/>
        </p:blipFill>
        <p:spPr>
          <a:xfrm>
            <a:off x="2153063" y="1196752"/>
            <a:ext cx="4837874" cy="4812832"/>
          </a:xfrm>
        </p:spPr>
      </p:pic>
      <p:sp>
        <p:nvSpPr>
          <p:cNvPr id="5" name="Rectangle 4"/>
          <p:cNvSpPr/>
          <p:nvPr/>
        </p:nvSpPr>
        <p:spPr>
          <a:xfrm>
            <a:off x="5966651" y="5958572"/>
            <a:ext cx="112562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</a:rPr>
              <a:t>dytectivetest.org</a:t>
            </a:r>
          </a:p>
        </p:txBody>
      </p:sp>
      <p:sp>
        <p:nvSpPr>
          <p:cNvPr id="9" name="Rectangle 8"/>
          <p:cNvSpPr/>
          <p:nvPr/>
        </p:nvSpPr>
        <p:spPr>
          <a:xfrm>
            <a:off x="4258458" y="1310571"/>
            <a:ext cx="673582" cy="246221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accent4"/>
                </a:solidFill>
              </a:rPr>
              <a:t>Spelling</a:t>
            </a:r>
            <a:endParaRPr lang="en-GB" sz="1000" b="1" dirty="0">
              <a:solidFill>
                <a:schemeClr val="accent4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05431" y="4797152"/>
            <a:ext cx="798617" cy="40011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accent4"/>
                </a:solidFill>
              </a:rPr>
              <a:t>Typo</a:t>
            </a:r>
          </a:p>
          <a:p>
            <a:pPr algn="ctr"/>
            <a:r>
              <a:rPr lang="en-GB" sz="1000" b="1" dirty="0" smtClean="0">
                <a:solidFill>
                  <a:schemeClr val="accent4"/>
                </a:solidFill>
              </a:rPr>
              <a:t>correction</a:t>
            </a:r>
            <a:endParaRPr lang="en-GB" sz="1000" b="1" dirty="0">
              <a:solidFill>
                <a:schemeClr val="accent4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415985" y="4005064"/>
            <a:ext cx="934186" cy="400110"/>
          </a:xfrm>
          <a:prstGeom prst="rect">
            <a:avLst/>
          </a:prstGeom>
          <a:solidFill>
            <a:schemeClr val="bg1"/>
          </a:solidFill>
        </p:spPr>
        <p:txBody>
          <a:bodyPr wrap="none" lIns="324000" rIns="3600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accent4"/>
                </a:solidFill>
              </a:rPr>
              <a:t>Typo</a:t>
            </a:r>
          </a:p>
          <a:p>
            <a:pPr algn="ctr"/>
            <a:r>
              <a:rPr lang="en-GB" sz="1000" b="1" dirty="0" smtClean="0">
                <a:solidFill>
                  <a:schemeClr val="accent4"/>
                </a:solidFill>
              </a:rPr>
              <a:t>detection</a:t>
            </a:r>
            <a:endParaRPr lang="en-GB" sz="1000" b="1" dirty="0">
              <a:solidFill>
                <a:schemeClr val="accent4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940151" y="3892986"/>
            <a:ext cx="770505" cy="400110"/>
          </a:xfrm>
          <a:prstGeom prst="rect">
            <a:avLst/>
          </a:prstGeom>
          <a:solidFill>
            <a:schemeClr val="bg1"/>
          </a:solidFill>
        </p:spPr>
        <p:txBody>
          <a:bodyPr wrap="none" rIns="21600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accent4"/>
                </a:solidFill>
              </a:rPr>
              <a:t>Writing</a:t>
            </a:r>
          </a:p>
          <a:p>
            <a:pPr algn="ctr"/>
            <a:r>
              <a:rPr lang="en-GB" sz="1000" b="1" dirty="0" smtClean="0">
                <a:solidFill>
                  <a:schemeClr val="accent4"/>
                </a:solidFill>
              </a:rPr>
              <a:t>speed</a:t>
            </a:r>
            <a:endParaRPr lang="en-GB" sz="1000" b="1" dirty="0">
              <a:solidFill>
                <a:schemeClr val="accent4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940152" y="2132856"/>
            <a:ext cx="805771" cy="400110"/>
          </a:xfrm>
          <a:prstGeom prst="rect">
            <a:avLst/>
          </a:prstGeom>
          <a:solidFill>
            <a:schemeClr val="bg1"/>
          </a:solidFill>
        </p:spPr>
        <p:txBody>
          <a:bodyPr wrap="none" rIns="21600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accent4"/>
                </a:solidFill>
              </a:rPr>
              <a:t>Reading</a:t>
            </a:r>
          </a:p>
          <a:p>
            <a:pPr algn="ctr"/>
            <a:r>
              <a:rPr lang="en-GB" sz="1000" b="1" dirty="0" smtClean="0">
                <a:solidFill>
                  <a:schemeClr val="accent4"/>
                </a:solidFill>
              </a:rPr>
              <a:t>speed</a:t>
            </a:r>
            <a:endParaRPr lang="en-GB" sz="1000" b="1" dirty="0">
              <a:solidFill>
                <a:schemeClr val="accent4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70774" y="2164794"/>
            <a:ext cx="1005082" cy="400110"/>
          </a:xfrm>
          <a:prstGeom prst="rect">
            <a:avLst/>
          </a:prstGeom>
          <a:solidFill>
            <a:schemeClr val="bg1"/>
          </a:solidFill>
        </p:spPr>
        <p:txBody>
          <a:bodyPr wrap="none" lIns="0" rIns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accent4"/>
                </a:solidFill>
              </a:rPr>
              <a:t>Reading</a:t>
            </a:r>
          </a:p>
          <a:p>
            <a:pPr algn="ctr"/>
            <a:r>
              <a:rPr lang="en-GB" sz="1000" b="1" dirty="0" err="1" smtClean="0">
                <a:solidFill>
                  <a:schemeClr val="accent4"/>
                </a:solidFill>
              </a:rPr>
              <a:t>comprenhension</a:t>
            </a:r>
            <a:endParaRPr lang="en-GB" sz="1000" b="1" dirty="0">
              <a:solidFill>
                <a:schemeClr val="accent4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188288" y="5418000"/>
            <a:ext cx="1120820" cy="2154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en-GB" sz="800" b="1" dirty="0" smtClean="0">
                <a:solidFill>
                  <a:schemeClr val="accent4"/>
                </a:solidFill>
              </a:rPr>
              <a:t>Participant average</a:t>
            </a:r>
            <a:endParaRPr lang="en-GB" sz="800" b="1" dirty="0">
              <a:solidFill>
                <a:schemeClr val="accent4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188288" y="5630400"/>
            <a:ext cx="2418278" cy="2154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Ins="1116000">
            <a:spAutoFit/>
          </a:bodyPr>
          <a:lstStyle/>
          <a:p>
            <a:r>
              <a:rPr lang="en-GB" sz="800" b="1" dirty="0" smtClean="0">
                <a:solidFill>
                  <a:schemeClr val="accent4"/>
                </a:solidFill>
              </a:rPr>
              <a:t>Same age group average</a:t>
            </a:r>
            <a:endParaRPr lang="en-GB" sz="8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4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#4 Visuals</a:t>
            </a:r>
            <a:endParaRPr lang="en-GB" dirty="0"/>
          </a:p>
        </p:txBody>
      </p:sp>
      <p:grpSp>
        <p:nvGrpSpPr>
          <p:cNvPr id="38" name="Group 37"/>
          <p:cNvGrpSpPr/>
          <p:nvPr/>
        </p:nvGrpSpPr>
        <p:grpSpPr>
          <a:xfrm>
            <a:off x="723728" y="1844824"/>
            <a:ext cx="7808711" cy="2852936"/>
            <a:chOff x="723728" y="1844824"/>
            <a:chExt cx="7808711" cy="2852936"/>
          </a:xfrm>
        </p:grpSpPr>
        <p:sp>
          <p:nvSpPr>
            <p:cNvPr id="17" name="Rectangle 16"/>
            <p:cNvSpPr/>
            <p:nvPr/>
          </p:nvSpPr>
          <p:spPr>
            <a:xfrm>
              <a:off x="723728" y="1844824"/>
              <a:ext cx="7808711" cy="28529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1707179" y="1844824"/>
              <a:ext cx="6123600" cy="2852936"/>
              <a:chOff x="2063202" y="1844824"/>
              <a:chExt cx="6123600" cy="3240000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7166202" y="1844824"/>
                <a:ext cx="1020600" cy="32400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 lIns="36000" tIns="108000" rIns="90000" anchor="t" anchorCtr="1">
                <a:noAutofit/>
              </a:bodyPr>
              <a:lstStyle/>
              <a:p>
                <a:r>
                  <a:rPr lang="en-GB" sz="900" b="1" dirty="0" smtClean="0">
                    <a:solidFill>
                      <a:schemeClr val="accent4">
                        <a:lumMod val="65000"/>
                        <a:lumOff val="35000"/>
                      </a:schemeClr>
                    </a:solidFill>
                  </a:rPr>
                  <a:t>Typo</a:t>
                </a:r>
              </a:p>
              <a:p>
                <a:r>
                  <a:rPr lang="en-GB" sz="900" b="1" dirty="0" smtClean="0">
                    <a:solidFill>
                      <a:schemeClr val="accent4">
                        <a:lumMod val="65000"/>
                        <a:lumOff val="35000"/>
                      </a:schemeClr>
                    </a:solidFill>
                  </a:rPr>
                  <a:t>correction</a:t>
                </a:r>
                <a:endParaRPr lang="en-GB" sz="900" b="1" dirty="0">
                  <a:solidFill>
                    <a:schemeClr val="accent4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6145602" y="1844824"/>
                <a:ext cx="1020600" cy="324000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36000" tIns="108000" rIns="90000" anchor="t" anchorCtr="1">
                <a:noAutofit/>
              </a:bodyPr>
              <a:lstStyle/>
              <a:p>
                <a:r>
                  <a:rPr lang="en-GB" sz="900" b="1" dirty="0" smtClean="0">
                    <a:solidFill>
                      <a:schemeClr val="accent4">
                        <a:lumMod val="65000"/>
                        <a:lumOff val="35000"/>
                      </a:schemeClr>
                    </a:solidFill>
                  </a:rPr>
                  <a:t>Typo</a:t>
                </a:r>
              </a:p>
              <a:p>
                <a:r>
                  <a:rPr lang="en-GB" sz="900" b="1" dirty="0" smtClean="0">
                    <a:solidFill>
                      <a:schemeClr val="accent4">
                        <a:lumMod val="65000"/>
                        <a:lumOff val="35000"/>
                      </a:schemeClr>
                    </a:solidFill>
                  </a:rPr>
                  <a:t>detection</a:t>
                </a:r>
                <a:endParaRPr lang="en-GB" sz="900" b="1" dirty="0">
                  <a:solidFill>
                    <a:schemeClr val="accent4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3083802" y="1844824"/>
                <a:ext cx="1020600" cy="32400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 lIns="36000" tIns="108000" rIns="90000" anchor="t" anchorCtr="1">
                <a:noAutofit/>
              </a:bodyPr>
              <a:lstStyle/>
              <a:p>
                <a:r>
                  <a:rPr lang="en-GB" sz="900" b="1" dirty="0" smtClean="0">
                    <a:solidFill>
                      <a:schemeClr val="accent4">
                        <a:lumMod val="65000"/>
                        <a:lumOff val="35000"/>
                      </a:schemeClr>
                    </a:solidFill>
                  </a:rPr>
                  <a:t>Writing</a:t>
                </a:r>
              </a:p>
              <a:p>
                <a:r>
                  <a:rPr lang="en-GB" sz="900" b="1" dirty="0" smtClean="0">
                    <a:solidFill>
                      <a:schemeClr val="accent4">
                        <a:lumMod val="65000"/>
                        <a:lumOff val="35000"/>
                      </a:schemeClr>
                    </a:solidFill>
                  </a:rPr>
                  <a:t>speed</a:t>
                </a:r>
                <a:endParaRPr lang="en-GB" sz="900" b="1" dirty="0">
                  <a:solidFill>
                    <a:schemeClr val="accent4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4104402" y="1844824"/>
                <a:ext cx="1020600" cy="324000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36000" tIns="108000" rIns="90000" anchor="t" anchorCtr="1">
                <a:noAutofit/>
              </a:bodyPr>
              <a:lstStyle/>
              <a:p>
                <a:r>
                  <a:rPr lang="en-GB" sz="900" b="1" dirty="0" smtClean="0">
                    <a:solidFill>
                      <a:schemeClr val="accent4">
                        <a:lumMod val="65000"/>
                        <a:lumOff val="35000"/>
                      </a:schemeClr>
                    </a:solidFill>
                  </a:rPr>
                  <a:t>Reading</a:t>
                </a:r>
              </a:p>
              <a:p>
                <a:r>
                  <a:rPr lang="en-GB" sz="900" b="1" dirty="0" smtClean="0">
                    <a:solidFill>
                      <a:schemeClr val="accent4">
                        <a:lumMod val="65000"/>
                        <a:lumOff val="35000"/>
                      </a:schemeClr>
                    </a:solidFill>
                  </a:rPr>
                  <a:t>speed</a:t>
                </a:r>
                <a:endParaRPr lang="en-GB" sz="900" b="1" dirty="0">
                  <a:solidFill>
                    <a:schemeClr val="accent4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5125002" y="1844824"/>
                <a:ext cx="1020600" cy="32400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none" lIns="36000" tIns="108000" rIns="90000" anchor="t" anchorCtr="1">
                <a:noAutofit/>
              </a:bodyPr>
              <a:lstStyle/>
              <a:p>
                <a:r>
                  <a:rPr lang="en-GB" sz="900" b="1" dirty="0" smtClean="0">
                    <a:solidFill>
                      <a:schemeClr val="accent4">
                        <a:lumMod val="65000"/>
                        <a:lumOff val="35000"/>
                      </a:schemeClr>
                    </a:solidFill>
                  </a:rPr>
                  <a:t>Reading</a:t>
                </a:r>
              </a:p>
              <a:p>
                <a:r>
                  <a:rPr lang="en-GB" sz="900" b="1" dirty="0" err="1" smtClean="0">
                    <a:solidFill>
                      <a:schemeClr val="accent4">
                        <a:lumMod val="65000"/>
                        <a:lumOff val="35000"/>
                      </a:schemeClr>
                    </a:solidFill>
                  </a:rPr>
                  <a:t>comprenhension</a:t>
                </a:r>
                <a:endParaRPr lang="en-GB" sz="900" b="1" dirty="0">
                  <a:solidFill>
                    <a:schemeClr val="accent4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63202" y="1844824"/>
                <a:ext cx="1020600" cy="324000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36000" tIns="108000" rIns="90000" anchor="t" anchorCtr="1">
                <a:noAutofit/>
              </a:bodyPr>
              <a:lstStyle/>
              <a:p>
                <a:r>
                  <a:rPr lang="en-GB" sz="900" b="1" dirty="0" smtClean="0">
                    <a:solidFill>
                      <a:schemeClr val="accent4">
                        <a:lumMod val="65000"/>
                        <a:lumOff val="35000"/>
                      </a:schemeClr>
                    </a:solidFill>
                  </a:rPr>
                  <a:t>Spelling</a:t>
                </a:r>
                <a:endParaRPr lang="en-GB" sz="900" b="1" dirty="0">
                  <a:solidFill>
                    <a:schemeClr val="accent4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723730" y="2802414"/>
            <a:ext cx="7090311" cy="338554"/>
            <a:chOff x="723730" y="2802414"/>
            <a:chExt cx="7090311" cy="338554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1722841" y="3011111"/>
              <a:ext cx="6091200" cy="0"/>
            </a:xfrm>
            <a:prstGeom prst="line">
              <a:avLst/>
            </a:prstGeom>
            <a:ln w="19050">
              <a:solidFill>
                <a:srgbClr val="3680D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723730" y="2802414"/>
              <a:ext cx="2007909" cy="338554"/>
            </a:xfrm>
            <a:prstGeom prst="rect">
              <a:avLst/>
            </a:prstGeom>
            <a:noFill/>
          </p:spPr>
          <p:txBody>
            <a:bodyPr wrap="none" rIns="1116000">
              <a:spAutoFit/>
            </a:bodyPr>
            <a:lstStyle/>
            <a:p>
              <a:r>
                <a:rPr lang="en-GB" sz="800" b="1" dirty="0" smtClean="0">
                  <a:solidFill>
                    <a:srgbClr val="3680DD"/>
                  </a:solidFill>
                </a:rPr>
                <a:t>Same age group</a:t>
              </a:r>
            </a:p>
            <a:p>
              <a:r>
                <a:rPr lang="en-GB" sz="800" b="1" dirty="0" smtClean="0">
                  <a:solidFill>
                    <a:srgbClr val="3680DD"/>
                  </a:solidFill>
                </a:rPr>
                <a:t>average (%)</a:t>
              </a:r>
              <a:endParaRPr lang="en-GB" sz="800" b="1" dirty="0">
                <a:solidFill>
                  <a:srgbClr val="3680DD"/>
                </a:solidFill>
              </a:endParaRPr>
            </a:p>
          </p:txBody>
        </p:sp>
      </p:grpSp>
      <p:sp>
        <p:nvSpPr>
          <p:cNvPr id="24" name="Oval 23"/>
          <p:cNvSpPr/>
          <p:nvPr/>
        </p:nvSpPr>
        <p:spPr>
          <a:xfrm>
            <a:off x="2132807" y="2523663"/>
            <a:ext cx="162000" cy="162000"/>
          </a:xfrm>
          <a:prstGeom prst="ellipse">
            <a:avLst/>
          </a:prstGeom>
          <a:solidFill>
            <a:srgbClr val="E601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900CC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3153407" y="2606360"/>
            <a:ext cx="162000" cy="162000"/>
          </a:xfrm>
          <a:prstGeom prst="ellipse">
            <a:avLst/>
          </a:prstGeom>
          <a:solidFill>
            <a:srgbClr val="E601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900CC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4174007" y="2444360"/>
            <a:ext cx="162000" cy="162000"/>
          </a:xfrm>
          <a:prstGeom prst="ellipse">
            <a:avLst/>
          </a:prstGeom>
          <a:solidFill>
            <a:srgbClr val="E601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900CC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5194607" y="3238197"/>
            <a:ext cx="162000" cy="162000"/>
          </a:xfrm>
          <a:prstGeom prst="ellipse">
            <a:avLst/>
          </a:prstGeom>
          <a:solidFill>
            <a:srgbClr val="E601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900CC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6243037" y="2456069"/>
            <a:ext cx="162000" cy="162000"/>
          </a:xfrm>
          <a:prstGeom prst="ellipse">
            <a:avLst/>
          </a:prstGeom>
          <a:solidFill>
            <a:srgbClr val="E601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900CC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7259787" y="2555613"/>
            <a:ext cx="162000" cy="162000"/>
          </a:xfrm>
          <a:prstGeom prst="ellipse">
            <a:avLst/>
          </a:prstGeom>
          <a:solidFill>
            <a:srgbClr val="E601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900CC"/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820486" y="4314582"/>
            <a:ext cx="893412" cy="338554"/>
            <a:chOff x="820486" y="4314582"/>
            <a:chExt cx="893412" cy="338554"/>
          </a:xfrm>
          <a:solidFill>
            <a:srgbClr val="E6017E"/>
          </a:solidFill>
        </p:grpSpPr>
        <p:sp>
          <p:nvSpPr>
            <p:cNvPr id="15" name="Rectangle 14"/>
            <p:cNvSpPr/>
            <p:nvPr/>
          </p:nvSpPr>
          <p:spPr>
            <a:xfrm>
              <a:off x="1003447" y="4314582"/>
              <a:ext cx="710451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GB" sz="800" b="1" dirty="0" smtClean="0">
                  <a:solidFill>
                    <a:srgbClr val="E6017E"/>
                  </a:solidFill>
                </a:rPr>
                <a:t>Participant</a:t>
              </a:r>
            </a:p>
            <a:p>
              <a:r>
                <a:rPr lang="en-GB" sz="800" b="1" dirty="0" smtClean="0">
                  <a:solidFill>
                    <a:srgbClr val="E6017E"/>
                  </a:solidFill>
                </a:rPr>
                <a:t>average</a:t>
              </a:r>
              <a:endParaRPr lang="en-GB" sz="800" b="1" dirty="0">
                <a:solidFill>
                  <a:srgbClr val="E6017E"/>
                </a:solidFill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820486" y="4406886"/>
              <a:ext cx="162000" cy="16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CC00CC"/>
                </a:solidFill>
              </a:endParaRPr>
            </a:p>
          </p:txBody>
        </p:sp>
      </p:grpSp>
      <p:sp>
        <p:nvSpPr>
          <p:cNvPr id="37" name="Rectangle 36"/>
          <p:cNvSpPr/>
          <p:nvPr/>
        </p:nvSpPr>
        <p:spPr>
          <a:xfrm>
            <a:off x="1707178" y="3789040"/>
            <a:ext cx="6825261" cy="90872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7812360" y="2498120"/>
            <a:ext cx="728084" cy="193899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GB" sz="1000" b="1" dirty="0" smtClean="0">
                <a:solidFill>
                  <a:schemeClr val="accent4"/>
                </a:solidFill>
              </a:rPr>
              <a:t>No risk</a:t>
            </a:r>
          </a:p>
          <a:p>
            <a:endParaRPr lang="en-GB" sz="1000" b="1" dirty="0">
              <a:solidFill>
                <a:schemeClr val="accent4"/>
              </a:solidFill>
            </a:endParaRPr>
          </a:p>
          <a:p>
            <a:endParaRPr lang="en-GB" sz="1000" b="1" dirty="0" smtClean="0">
              <a:solidFill>
                <a:schemeClr val="accent4"/>
              </a:solidFill>
            </a:endParaRPr>
          </a:p>
          <a:p>
            <a:endParaRPr lang="en-GB" sz="1000" b="1" dirty="0">
              <a:solidFill>
                <a:schemeClr val="accent4"/>
              </a:solidFill>
            </a:endParaRPr>
          </a:p>
          <a:p>
            <a:endParaRPr lang="en-GB" sz="1000" b="1" dirty="0">
              <a:solidFill>
                <a:schemeClr val="accent4"/>
              </a:solidFill>
            </a:endParaRPr>
          </a:p>
          <a:p>
            <a:r>
              <a:rPr lang="en-GB" sz="1000" b="1" dirty="0" smtClean="0">
                <a:solidFill>
                  <a:schemeClr val="accent4"/>
                </a:solidFill>
              </a:rPr>
              <a:t>Low risk</a:t>
            </a:r>
          </a:p>
          <a:p>
            <a:endParaRPr lang="en-GB" sz="1000" b="1" dirty="0">
              <a:solidFill>
                <a:schemeClr val="accent4"/>
              </a:solidFill>
            </a:endParaRPr>
          </a:p>
          <a:p>
            <a:endParaRPr lang="en-GB" sz="1000" b="1" dirty="0">
              <a:solidFill>
                <a:schemeClr val="accent4"/>
              </a:solidFill>
            </a:endParaRPr>
          </a:p>
          <a:p>
            <a:endParaRPr lang="en-GB" sz="1000" b="1" dirty="0" smtClean="0">
              <a:solidFill>
                <a:schemeClr val="accent4"/>
              </a:solidFill>
            </a:endParaRPr>
          </a:p>
          <a:p>
            <a:endParaRPr lang="en-GB" sz="1000" b="1" dirty="0">
              <a:solidFill>
                <a:schemeClr val="accent4"/>
              </a:solidFill>
            </a:endParaRPr>
          </a:p>
          <a:p>
            <a:endParaRPr lang="en-GB" sz="1000" b="1" dirty="0" smtClean="0">
              <a:solidFill>
                <a:schemeClr val="accent4"/>
              </a:solidFill>
            </a:endParaRPr>
          </a:p>
          <a:p>
            <a:r>
              <a:rPr lang="en-GB" sz="1000" b="1" dirty="0" smtClean="0">
                <a:solidFill>
                  <a:schemeClr val="accent4"/>
                </a:solidFill>
              </a:rPr>
              <a:t>High risk</a:t>
            </a:r>
            <a:endParaRPr lang="en-GB" sz="1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0747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8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7" grpId="0" animBg="1"/>
      <p:bldP spid="3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#4 Visuals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595823" y="1124744"/>
            <a:ext cx="23920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datavizcatalogue.com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24"/>
          <a:stretch/>
        </p:blipFill>
        <p:spPr>
          <a:xfrm>
            <a:off x="648000" y="1700808"/>
            <a:ext cx="3600000" cy="40420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000" y="1700808"/>
            <a:ext cx="3600000" cy="457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1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#5 Text 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GB" dirty="0" smtClean="0"/>
              <a:t>Text size is hierarchical and readable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GB" dirty="0" smtClean="0"/>
              <a:t>Text is horizontal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GB" dirty="0" smtClean="0"/>
              <a:t>Data are </a:t>
            </a:r>
            <a:r>
              <a:rPr lang="en-GB" dirty="0" err="1" smtClean="0"/>
              <a:t>labeled</a:t>
            </a:r>
            <a:r>
              <a:rPr lang="en-GB" dirty="0" smtClean="0"/>
              <a:t> directly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GB" dirty="0" smtClean="0"/>
              <a:t>Labels are used sparingly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174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#5 Text 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0" y="5949280"/>
            <a:ext cx="9144000" cy="908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0" t="6075" r="4658" b="4487"/>
          <a:stretch/>
        </p:blipFill>
        <p:spPr>
          <a:xfrm>
            <a:off x="924060" y="1125344"/>
            <a:ext cx="7295881" cy="540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48" t="10767" r="28676" b="81992"/>
          <a:stretch/>
        </p:blipFill>
        <p:spPr>
          <a:xfrm>
            <a:off x="4788024" y="1317411"/>
            <a:ext cx="2457428" cy="67142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4067944" y="6495147"/>
            <a:ext cx="419858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GB" sz="1000" dirty="0" smtClean="0">
                <a:solidFill>
                  <a:schemeClr val="bg1"/>
                </a:solidFill>
              </a:rPr>
              <a:t>aledemogr.wordpress.com/2016/01/11/population-pyramids-in-</a:t>
            </a:r>
            <a:r>
              <a:rPr lang="en-GB" sz="1000" dirty="0" err="1" smtClean="0">
                <a:solidFill>
                  <a:schemeClr val="bg1"/>
                </a:solidFill>
              </a:rPr>
              <a:t>ggplot</a:t>
            </a:r>
            <a:endParaRPr lang="en-GB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086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#5 Text 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0" y="5949280"/>
            <a:ext cx="9144000" cy="908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2" t="11791" r="33537" b="11791"/>
          <a:stretch/>
        </p:blipFill>
        <p:spPr>
          <a:xfrm>
            <a:off x="1664776" y="1153306"/>
            <a:ext cx="5814449" cy="5400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00322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#6 Colour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467544" y="1124744"/>
            <a:ext cx="8568952" cy="5257006"/>
          </a:xfrm>
        </p:spPr>
        <p:txBody>
          <a:bodyPr>
            <a:normAutofit/>
          </a:bodyPr>
          <a:lstStyle/>
          <a:p>
            <a:pPr>
              <a:spcBef>
                <a:spcPts val="3000"/>
              </a:spcBef>
            </a:pPr>
            <a:r>
              <a:rPr lang="en-GB" sz="2900" dirty="0" smtClean="0"/>
              <a:t>Colour scheme is intentional</a:t>
            </a:r>
          </a:p>
          <a:p>
            <a:pPr>
              <a:spcBef>
                <a:spcPts val="3000"/>
              </a:spcBef>
            </a:pPr>
            <a:r>
              <a:rPr lang="en-GB" sz="2900" dirty="0" smtClean="0"/>
              <a:t>Colour is used to highlight key patterns</a:t>
            </a:r>
          </a:p>
          <a:p>
            <a:pPr>
              <a:spcBef>
                <a:spcPts val="3000"/>
              </a:spcBef>
            </a:pPr>
            <a:r>
              <a:rPr lang="en-GB" sz="2900" dirty="0" smtClean="0"/>
              <a:t>Colour is visible when printed in black and white</a:t>
            </a:r>
          </a:p>
          <a:p>
            <a:pPr>
              <a:spcBef>
                <a:spcPts val="3000"/>
              </a:spcBef>
            </a:pPr>
            <a:r>
              <a:rPr lang="en-GB" sz="2900" dirty="0" smtClean="0"/>
              <a:t>Colour is </a:t>
            </a:r>
            <a:r>
              <a:rPr lang="en-GB" sz="2900" dirty="0" err="1" smtClean="0"/>
              <a:t>distinguisible</a:t>
            </a:r>
            <a:r>
              <a:rPr lang="en-GB" sz="2900" dirty="0" smtClean="0"/>
              <a:t> even if </a:t>
            </a:r>
            <a:r>
              <a:rPr lang="en-GB" sz="2900" dirty="0" err="1" smtClean="0"/>
              <a:t>colourblind</a:t>
            </a:r>
            <a:endParaRPr lang="en-GB" sz="2900" dirty="0" smtClean="0"/>
          </a:p>
          <a:p>
            <a:pPr>
              <a:spcBef>
                <a:spcPts val="3000"/>
              </a:spcBef>
            </a:pPr>
            <a:r>
              <a:rPr lang="en-GB" sz="2900" dirty="0" smtClean="0"/>
              <a:t>Text sufficiently contrasts background (contrastchecker.com)</a:t>
            </a:r>
            <a:endParaRPr lang="en-GB" sz="2900" dirty="0"/>
          </a:p>
        </p:txBody>
      </p:sp>
    </p:spTree>
    <p:extLst>
      <p:ext uri="{BB962C8B-B14F-4D97-AF65-F5344CB8AC3E}">
        <p14:creationId xmlns:p14="http://schemas.microsoft.com/office/powerpoint/2010/main" val="2961462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162"/>
          <a:stretch/>
        </p:blipFill>
        <p:spPr>
          <a:xfrm>
            <a:off x="-3" y="0"/>
            <a:ext cx="9144003" cy="70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83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2800" dirty="0" smtClean="0"/>
              <a:t>scotland.shinyapps.io/</a:t>
            </a:r>
            <a:r>
              <a:rPr lang="en-GB" sz="2800" dirty="0" err="1" smtClean="0"/>
              <a:t>babynames</a:t>
            </a:r>
            <a:endParaRPr lang="en-GB" sz="2800" dirty="0"/>
          </a:p>
        </p:txBody>
      </p:sp>
      <p:sp>
        <p:nvSpPr>
          <p:cNvPr id="13" name="Rectangle 12"/>
          <p:cNvSpPr/>
          <p:nvPr/>
        </p:nvSpPr>
        <p:spPr>
          <a:xfrm>
            <a:off x="0" y="5949280"/>
            <a:ext cx="9144000" cy="908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978" y="1196752"/>
            <a:ext cx="1136971" cy="5421600"/>
          </a:xfr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927" y="1196752"/>
            <a:ext cx="5436096" cy="542095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831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162"/>
          <a:stretch/>
        </p:blipFill>
        <p:spPr>
          <a:xfrm>
            <a:off x="-3" y="0"/>
            <a:ext cx="9144003" cy="7020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788024" y="2060848"/>
            <a:ext cx="1728192" cy="1728192"/>
          </a:xfrm>
          <a:prstGeom prst="ellipse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rcRect/>
            <a:tile tx="-425450" ty="95250" sx="100000" sy="100000" flip="none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Oval 5"/>
          <p:cNvSpPr/>
          <p:nvPr/>
        </p:nvSpPr>
        <p:spPr>
          <a:xfrm>
            <a:off x="6084168" y="1196752"/>
            <a:ext cx="1728192" cy="1728192"/>
          </a:xfrm>
          <a:prstGeom prst="ellipse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rcRect/>
            <a:tile tx="196850" ty="-203200" sx="100000" sy="100000" flip="none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68766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00" y="0"/>
            <a:ext cx="9180000" cy="703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5"/>
          <a:stretch/>
        </p:blipFill>
        <p:spPr>
          <a:xfrm>
            <a:off x="251520" y="4304370"/>
            <a:ext cx="3176844" cy="248360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164288" y="116632"/>
            <a:ext cx="1827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0"/>
              </a:spcBef>
              <a:buClr>
                <a:srgbClr val="70259D"/>
              </a:buClr>
              <a:buSzPct val="100000"/>
            </a:pPr>
            <a:r>
              <a:rPr lang="en-GB" b="1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colororacle.org</a:t>
            </a:r>
            <a:endParaRPr lang="en-GB" b="1" dirty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14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97" t="14800" r="35196" b="54530"/>
          <a:stretch/>
        </p:blipFill>
        <p:spPr bwMode="auto">
          <a:xfrm>
            <a:off x="614863" y="690580"/>
            <a:ext cx="3638748" cy="2393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9" name="Group 28"/>
          <p:cNvGrpSpPr/>
          <p:nvPr/>
        </p:nvGrpSpPr>
        <p:grpSpPr>
          <a:xfrm>
            <a:off x="4578320" y="1177302"/>
            <a:ext cx="4026159" cy="1906408"/>
            <a:chOff x="4578320" y="1121220"/>
            <a:chExt cx="4026159" cy="1906408"/>
          </a:xfrm>
        </p:grpSpPr>
        <p:sp>
          <p:nvSpPr>
            <p:cNvPr id="27" name="Rectangle 26"/>
            <p:cNvSpPr/>
            <p:nvPr/>
          </p:nvSpPr>
          <p:spPr>
            <a:xfrm>
              <a:off x="4578320" y="1121220"/>
              <a:ext cx="4026159" cy="19064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8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005" t="20053" r="35667" b="55533"/>
            <a:stretch/>
          </p:blipFill>
          <p:spPr bwMode="auto">
            <a:xfrm>
              <a:off x="4578320" y="1122628"/>
              <a:ext cx="3543300" cy="1905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eform 8"/>
            <p:cNvSpPr/>
            <p:nvPr/>
          </p:nvSpPr>
          <p:spPr>
            <a:xfrm>
              <a:off x="4969972" y="1730476"/>
              <a:ext cx="2848708" cy="472272"/>
            </a:xfrm>
            <a:custGeom>
              <a:avLst/>
              <a:gdLst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5147"/>
                <a:gd name="connsiteX1" fmla="*/ 944545 w 2848708"/>
                <a:gd name="connsiteY1" fmla="*/ 447151 h 485147"/>
                <a:gd name="connsiteX2" fmla="*/ 1929284 w 2848708"/>
                <a:gd name="connsiteY2" fmla="*/ 175846 h 485147"/>
                <a:gd name="connsiteX3" fmla="*/ 2848708 w 2848708"/>
                <a:gd name="connsiteY3" fmla="*/ 0 h 485147"/>
                <a:gd name="connsiteX4" fmla="*/ 2848708 w 2848708"/>
                <a:gd name="connsiteY4" fmla="*/ 0 h 485147"/>
                <a:gd name="connsiteX0" fmla="*/ 0 w 2848708"/>
                <a:gd name="connsiteY0" fmla="*/ 472272 h 477147"/>
                <a:gd name="connsiteX1" fmla="*/ 944545 w 2848708"/>
                <a:gd name="connsiteY1" fmla="*/ 447151 h 477147"/>
                <a:gd name="connsiteX2" fmla="*/ 1929284 w 2848708"/>
                <a:gd name="connsiteY2" fmla="*/ 175846 h 477147"/>
                <a:gd name="connsiteX3" fmla="*/ 2848708 w 2848708"/>
                <a:gd name="connsiteY3" fmla="*/ 0 h 477147"/>
                <a:gd name="connsiteX4" fmla="*/ 2848708 w 2848708"/>
                <a:gd name="connsiteY4" fmla="*/ 0 h 477147"/>
                <a:gd name="connsiteX0" fmla="*/ 0 w 2848708"/>
                <a:gd name="connsiteY0" fmla="*/ 472272 h 473548"/>
                <a:gd name="connsiteX1" fmla="*/ 944545 w 2848708"/>
                <a:gd name="connsiteY1" fmla="*/ 447151 h 473548"/>
                <a:gd name="connsiteX2" fmla="*/ 1929284 w 2848708"/>
                <a:gd name="connsiteY2" fmla="*/ 175846 h 473548"/>
                <a:gd name="connsiteX3" fmla="*/ 2848708 w 2848708"/>
                <a:gd name="connsiteY3" fmla="*/ 0 h 473548"/>
                <a:gd name="connsiteX4" fmla="*/ 2848708 w 2848708"/>
                <a:gd name="connsiteY4" fmla="*/ 0 h 473548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8708" h="472272">
                  <a:moveTo>
                    <a:pt x="0" y="472272"/>
                  </a:moveTo>
                  <a:cubicBezTo>
                    <a:pt x="30144" y="469341"/>
                    <a:pt x="963073" y="445606"/>
                    <a:pt x="944545" y="447151"/>
                  </a:cubicBezTo>
                  <a:cubicBezTo>
                    <a:pt x="934496" y="447989"/>
                    <a:pt x="1914514" y="180189"/>
                    <a:pt x="1929284" y="175846"/>
                  </a:cubicBezTo>
                  <a:cubicBezTo>
                    <a:pt x="1934321" y="174365"/>
                    <a:pt x="2695471" y="29308"/>
                    <a:pt x="2848708" y="0"/>
                  </a:cubicBezTo>
                  <a:lnTo>
                    <a:pt x="2848708" y="0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Freeform 9"/>
            <p:cNvSpPr/>
            <p:nvPr/>
          </p:nvSpPr>
          <p:spPr>
            <a:xfrm>
              <a:off x="4990068" y="2018506"/>
              <a:ext cx="2828612" cy="417365"/>
            </a:xfrm>
            <a:custGeom>
              <a:avLst/>
              <a:gdLst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5147"/>
                <a:gd name="connsiteX1" fmla="*/ 944545 w 2848708"/>
                <a:gd name="connsiteY1" fmla="*/ 447151 h 485147"/>
                <a:gd name="connsiteX2" fmla="*/ 1929284 w 2848708"/>
                <a:gd name="connsiteY2" fmla="*/ 175846 h 485147"/>
                <a:gd name="connsiteX3" fmla="*/ 2848708 w 2848708"/>
                <a:gd name="connsiteY3" fmla="*/ 0 h 485147"/>
                <a:gd name="connsiteX4" fmla="*/ 2848708 w 2848708"/>
                <a:gd name="connsiteY4" fmla="*/ 0 h 485147"/>
                <a:gd name="connsiteX0" fmla="*/ 0 w 2848708"/>
                <a:gd name="connsiteY0" fmla="*/ 472272 h 477147"/>
                <a:gd name="connsiteX1" fmla="*/ 944545 w 2848708"/>
                <a:gd name="connsiteY1" fmla="*/ 447151 h 477147"/>
                <a:gd name="connsiteX2" fmla="*/ 1929284 w 2848708"/>
                <a:gd name="connsiteY2" fmla="*/ 175846 h 477147"/>
                <a:gd name="connsiteX3" fmla="*/ 2848708 w 2848708"/>
                <a:gd name="connsiteY3" fmla="*/ 0 h 477147"/>
                <a:gd name="connsiteX4" fmla="*/ 2848708 w 2848708"/>
                <a:gd name="connsiteY4" fmla="*/ 0 h 477147"/>
                <a:gd name="connsiteX0" fmla="*/ 0 w 2848708"/>
                <a:gd name="connsiteY0" fmla="*/ 472272 h 473548"/>
                <a:gd name="connsiteX1" fmla="*/ 944545 w 2848708"/>
                <a:gd name="connsiteY1" fmla="*/ 447151 h 473548"/>
                <a:gd name="connsiteX2" fmla="*/ 1929284 w 2848708"/>
                <a:gd name="connsiteY2" fmla="*/ 175846 h 473548"/>
                <a:gd name="connsiteX3" fmla="*/ 2848708 w 2848708"/>
                <a:gd name="connsiteY3" fmla="*/ 0 h 473548"/>
                <a:gd name="connsiteX4" fmla="*/ 2848708 w 2848708"/>
                <a:gd name="connsiteY4" fmla="*/ 0 h 473548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28612"/>
                <a:gd name="connsiteY0" fmla="*/ 417006 h 459226"/>
                <a:gd name="connsiteX1" fmla="*/ 924449 w 2828612"/>
                <a:gd name="connsiteY1" fmla="*/ 447151 h 459226"/>
                <a:gd name="connsiteX2" fmla="*/ 1909188 w 2828612"/>
                <a:gd name="connsiteY2" fmla="*/ 175846 h 459226"/>
                <a:gd name="connsiteX3" fmla="*/ 2828612 w 2828612"/>
                <a:gd name="connsiteY3" fmla="*/ 0 h 459226"/>
                <a:gd name="connsiteX4" fmla="*/ 2828612 w 2828612"/>
                <a:gd name="connsiteY4" fmla="*/ 0 h 459226"/>
                <a:gd name="connsiteX0" fmla="*/ 0 w 2828612"/>
                <a:gd name="connsiteY0" fmla="*/ 417006 h 434235"/>
                <a:gd name="connsiteX1" fmla="*/ 929473 w 2828612"/>
                <a:gd name="connsiteY1" fmla="*/ 417006 h 434235"/>
                <a:gd name="connsiteX2" fmla="*/ 1909188 w 2828612"/>
                <a:gd name="connsiteY2" fmla="*/ 175846 h 434235"/>
                <a:gd name="connsiteX3" fmla="*/ 2828612 w 2828612"/>
                <a:gd name="connsiteY3" fmla="*/ 0 h 434235"/>
                <a:gd name="connsiteX4" fmla="*/ 2828612 w 2828612"/>
                <a:gd name="connsiteY4" fmla="*/ 0 h 434235"/>
                <a:gd name="connsiteX0" fmla="*/ 0 w 2828612"/>
                <a:gd name="connsiteY0" fmla="*/ 417006 h 417006"/>
                <a:gd name="connsiteX1" fmla="*/ 929473 w 2828612"/>
                <a:gd name="connsiteY1" fmla="*/ 417006 h 417006"/>
                <a:gd name="connsiteX2" fmla="*/ 1909188 w 2828612"/>
                <a:gd name="connsiteY2" fmla="*/ 175846 h 417006"/>
                <a:gd name="connsiteX3" fmla="*/ 2828612 w 2828612"/>
                <a:gd name="connsiteY3" fmla="*/ 0 h 417006"/>
                <a:gd name="connsiteX4" fmla="*/ 2828612 w 2828612"/>
                <a:gd name="connsiteY4" fmla="*/ 0 h 417006"/>
                <a:gd name="connsiteX0" fmla="*/ 0 w 2828612"/>
                <a:gd name="connsiteY0" fmla="*/ 417006 h 417868"/>
                <a:gd name="connsiteX1" fmla="*/ 929473 w 2828612"/>
                <a:gd name="connsiteY1" fmla="*/ 417006 h 417868"/>
                <a:gd name="connsiteX2" fmla="*/ 1909188 w 2828612"/>
                <a:gd name="connsiteY2" fmla="*/ 175846 h 417868"/>
                <a:gd name="connsiteX3" fmla="*/ 2828612 w 2828612"/>
                <a:gd name="connsiteY3" fmla="*/ 0 h 417868"/>
                <a:gd name="connsiteX4" fmla="*/ 2828612 w 2828612"/>
                <a:gd name="connsiteY4" fmla="*/ 0 h 417868"/>
                <a:gd name="connsiteX0" fmla="*/ 0 w 2828612"/>
                <a:gd name="connsiteY0" fmla="*/ 417006 h 417365"/>
                <a:gd name="connsiteX1" fmla="*/ 929473 w 2828612"/>
                <a:gd name="connsiteY1" fmla="*/ 417006 h 417365"/>
                <a:gd name="connsiteX2" fmla="*/ 1909188 w 2828612"/>
                <a:gd name="connsiteY2" fmla="*/ 175846 h 417365"/>
                <a:gd name="connsiteX3" fmla="*/ 2828612 w 2828612"/>
                <a:gd name="connsiteY3" fmla="*/ 0 h 417365"/>
                <a:gd name="connsiteX4" fmla="*/ 2828612 w 2828612"/>
                <a:gd name="connsiteY4" fmla="*/ 0 h 417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8612" h="417365">
                  <a:moveTo>
                    <a:pt x="0" y="417006"/>
                  </a:moveTo>
                  <a:cubicBezTo>
                    <a:pt x="30144" y="414075"/>
                    <a:pt x="931476" y="415385"/>
                    <a:pt x="929473" y="417006"/>
                  </a:cubicBezTo>
                  <a:cubicBezTo>
                    <a:pt x="917733" y="426507"/>
                    <a:pt x="1592665" y="245347"/>
                    <a:pt x="1909188" y="175846"/>
                  </a:cubicBezTo>
                  <a:cubicBezTo>
                    <a:pt x="2225711" y="106345"/>
                    <a:pt x="2675375" y="29308"/>
                    <a:pt x="2828612" y="0"/>
                  </a:cubicBezTo>
                  <a:lnTo>
                    <a:pt x="2828612" y="0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4969972" y="2212766"/>
              <a:ext cx="2853732" cy="422030"/>
            </a:xfrm>
            <a:custGeom>
              <a:avLst/>
              <a:gdLst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5147"/>
                <a:gd name="connsiteX1" fmla="*/ 944545 w 2848708"/>
                <a:gd name="connsiteY1" fmla="*/ 447151 h 485147"/>
                <a:gd name="connsiteX2" fmla="*/ 1929284 w 2848708"/>
                <a:gd name="connsiteY2" fmla="*/ 175846 h 485147"/>
                <a:gd name="connsiteX3" fmla="*/ 2848708 w 2848708"/>
                <a:gd name="connsiteY3" fmla="*/ 0 h 485147"/>
                <a:gd name="connsiteX4" fmla="*/ 2848708 w 2848708"/>
                <a:gd name="connsiteY4" fmla="*/ 0 h 485147"/>
                <a:gd name="connsiteX0" fmla="*/ 0 w 2848708"/>
                <a:gd name="connsiteY0" fmla="*/ 472272 h 477147"/>
                <a:gd name="connsiteX1" fmla="*/ 944545 w 2848708"/>
                <a:gd name="connsiteY1" fmla="*/ 447151 h 477147"/>
                <a:gd name="connsiteX2" fmla="*/ 1929284 w 2848708"/>
                <a:gd name="connsiteY2" fmla="*/ 175846 h 477147"/>
                <a:gd name="connsiteX3" fmla="*/ 2848708 w 2848708"/>
                <a:gd name="connsiteY3" fmla="*/ 0 h 477147"/>
                <a:gd name="connsiteX4" fmla="*/ 2848708 w 2848708"/>
                <a:gd name="connsiteY4" fmla="*/ 0 h 477147"/>
                <a:gd name="connsiteX0" fmla="*/ 0 w 2848708"/>
                <a:gd name="connsiteY0" fmla="*/ 472272 h 473548"/>
                <a:gd name="connsiteX1" fmla="*/ 944545 w 2848708"/>
                <a:gd name="connsiteY1" fmla="*/ 447151 h 473548"/>
                <a:gd name="connsiteX2" fmla="*/ 1929284 w 2848708"/>
                <a:gd name="connsiteY2" fmla="*/ 175846 h 473548"/>
                <a:gd name="connsiteX3" fmla="*/ 2848708 w 2848708"/>
                <a:gd name="connsiteY3" fmla="*/ 0 h 473548"/>
                <a:gd name="connsiteX4" fmla="*/ 2848708 w 2848708"/>
                <a:gd name="connsiteY4" fmla="*/ 0 h 473548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44357 w 2848708"/>
                <a:gd name="connsiteY2" fmla="*/ 326571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3054699"/>
                <a:gd name="connsiteY0" fmla="*/ 484975 h 484975"/>
                <a:gd name="connsiteX1" fmla="*/ 944545 w 3054699"/>
                <a:gd name="connsiteY1" fmla="*/ 459854 h 484975"/>
                <a:gd name="connsiteX2" fmla="*/ 1944357 w 3054699"/>
                <a:gd name="connsiteY2" fmla="*/ 339274 h 484975"/>
                <a:gd name="connsiteX3" fmla="*/ 2848708 w 3054699"/>
                <a:gd name="connsiteY3" fmla="*/ 12703 h 484975"/>
                <a:gd name="connsiteX4" fmla="*/ 3054699 w 3054699"/>
                <a:gd name="connsiteY4" fmla="*/ 72993 h 484975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44357 w 2848708"/>
                <a:gd name="connsiteY2" fmla="*/ 326571 h 472272"/>
                <a:gd name="connsiteX3" fmla="*/ 2848708 w 2848708"/>
                <a:gd name="connsiteY3" fmla="*/ 0 h 472272"/>
                <a:gd name="connsiteX0" fmla="*/ 0 w 2853732"/>
                <a:gd name="connsiteY0" fmla="*/ 422030 h 422030"/>
                <a:gd name="connsiteX1" fmla="*/ 944545 w 2853732"/>
                <a:gd name="connsiteY1" fmla="*/ 396909 h 422030"/>
                <a:gd name="connsiteX2" fmla="*/ 1944357 w 2853732"/>
                <a:gd name="connsiteY2" fmla="*/ 276329 h 422030"/>
                <a:gd name="connsiteX3" fmla="*/ 2853732 w 2853732"/>
                <a:gd name="connsiteY3" fmla="*/ 0 h 422030"/>
                <a:gd name="connsiteX0" fmla="*/ 0 w 2853732"/>
                <a:gd name="connsiteY0" fmla="*/ 422030 h 526893"/>
                <a:gd name="connsiteX1" fmla="*/ 944545 w 2853732"/>
                <a:gd name="connsiteY1" fmla="*/ 396909 h 526893"/>
                <a:gd name="connsiteX2" fmla="*/ 1944357 w 2853732"/>
                <a:gd name="connsiteY2" fmla="*/ 276329 h 526893"/>
                <a:gd name="connsiteX3" fmla="*/ 2853732 w 2853732"/>
                <a:gd name="connsiteY3" fmla="*/ 0 h 526893"/>
                <a:gd name="connsiteX0" fmla="*/ 0 w 2853732"/>
                <a:gd name="connsiteY0" fmla="*/ 422030 h 422030"/>
                <a:gd name="connsiteX1" fmla="*/ 944545 w 2853732"/>
                <a:gd name="connsiteY1" fmla="*/ 396909 h 422030"/>
                <a:gd name="connsiteX2" fmla="*/ 1944357 w 2853732"/>
                <a:gd name="connsiteY2" fmla="*/ 276329 h 422030"/>
                <a:gd name="connsiteX3" fmla="*/ 2853732 w 2853732"/>
                <a:gd name="connsiteY3" fmla="*/ 0 h 422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3732" h="422030">
                  <a:moveTo>
                    <a:pt x="0" y="422030"/>
                  </a:moveTo>
                  <a:cubicBezTo>
                    <a:pt x="30144" y="419099"/>
                    <a:pt x="973225" y="389147"/>
                    <a:pt x="944545" y="396909"/>
                  </a:cubicBezTo>
                  <a:cubicBezTo>
                    <a:pt x="939832" y="398184"/>
                    <a:pt x="1626159" y="342481"/>
                    <a:pt x="1944357" y="276329"/>
                  </a:cubicBezTo>
                  <a:cubicBezTo>
                    <a:pt x="2262555" y="210177"/>
                    <a:pt x="2668675" y="44380"/>
                    <a:pt x="2853732" y="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828304" y="1452471"/>
              <a:ext cx="7761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b="1" dirty="0" smtClean="0">
                  <a:solidFill>
                    <a:srgbClr val="CC0000"/>
                  </a:solidFill>
                </a:rPr>
                <a:t>REGION 4</a:t>
              </a:r>
              <a:endParaRPr lang="en-GB" sz="1000" b="1" dirty="0">
                <a:solidFill>
                  <a:srgbClr val="CC0000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828304" y="1740503"/>
              <a:ext cx="7761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b="1" dirty="0" smtClean="0">
                  <a:solidFill>
                    <a:srgbClr val="CC9900"/>
                  </a:solidFill>
                </a:rPr>
                <a:t>REGION 3</a:t>
              </a:r>
              <a:endParaRPr lang="en-GB" sz="1000" b="1" dirty="0">
                <a:solidFill>
                  <a:srgbClr val="CC99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828304" y="1986724"/>
              <a:ext cx="7761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b="1" dirty="0" smtClean="0">
                  <a:solidFill>
                    <a:srgbClr val="669900"/>
                  </a:solidFill>
                </a:rPr>
                <a:t>REGION 2</a:t>
              </a:r>
              <a:endParaRPr lang="en-GB" sz="1000" b="1" dirty="0">
                <a:solidFill>
                  <a:srgbClr val="669900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828304" y="2346764"/>
              <a:ext cx="7761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b="1" dirty="0" smtClean="0">
                  <a:solidFill>
                    <a:srgbClr val="006699"/>
                  </a:solidFill>
                </a:rPr>
                <a:t>REGION 1</a:t>
              </a:r>
              <a:endParaRPr lang="en-GB" sz="1000" b="1" dirty="0">
                <a:solidFill>
                  <a:srgbClr val="006699"/>
                </a:solidFill>
              </a:endParaRPr>
            </a:p>
          </p:txBody>
        </p:sp>
      </p:grpSp>
      <p:pic>
        <p:nvPicPr>
          <p:cNvPr id="17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497" t="14800" r="35196" b="54530"/>
          <a:stretch/>
        </p:blipFill>
        <p:spPr bwMode="auto">
          <a:xfrm>
            <a:off x="614863" y="3446333"/>
            <a:ext cx="3638748" cy="2393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0" name="Group 29"/>
          <p:cNvGrpSpPr/>
          <p:nvPr/>
        </p:nvGrpSpPr>
        <p:grpSpPr>
          <a:xfrm>
            <a:off x="4578320" y="3933056"/>
            <a:ext cx="4026159" cy="1906407"/>
            <a:chOff x="4578320" y="4206338"/>
            <a:chExt cx="4026159" cy="1906407"/>
          </a:xfrm>
        </p:grpSpPr>
        <p:sp>
          <p:nvSpPr>
            <p:cNvPr id="28" name="Rectangle 27"/>
            <p:cNvSpPr/>
            <p:nvPr/>
          </p:nvSpPr>
          <p:spPr>
            <a:xfrm>
              <a:off x="4578320" y="4206338"/>
              <a:ext cx="4026159" cy="19064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9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005" t="20053" r="35667" b="55533"/>
            <a:stretch/>
          </p:blipFill>
          <p:spPr bwMode="auto">
            <a:xfrm>
              <a:off x="4578320" y="4206338"/>
              <a:ext cx="3543300" cy="1905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0" name="Freeform 19"/>
            <p:cNvSpPr/>
            <p:nvPr/>
          </p:nvSpPr>
          <p:spPr>
            <a:xfrm>
              <a:off x="4969972" y="4814186"/>
              <a:ext cx="2848708" cy="472272"/>
            </a:xfrm>
            <a:custGeom>
              <a:avLst/>
              <a:gdLst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5147"/>
                <a:gd name="connsiteX1" fmla="*/ 944545 w 2848708"/>
                <a:gd name="connsiteY1" fmla="*/ 447151 h 485147"/>
                <a:gd name="connsiteX2" fmla="*/ 1929284 w 2848708"/>
                <a:gd name="connsiteY2" fmla="*/ 175846 h 485147"/>
                <a:gd name="connsiteX3" fmla="*/ 2848708 w 2848708"/>
                <a:gd name="connsiteY3" fmla="*/ 0 h 485147"/>
                <a:gd name="connsiteX4" fmla="*/ 2848708 w 2848708"/>
                <a:gd name="connsiteY4" fmla="*/ 0 h 485147"/>
                <a:gd name="connsiteX0" fmla="*/ 0 w 2848708"/>
                <a:gd name="connsiteY0" fmla="*/ 472272 h 477147"/>
                <a:gd name="connsiteX1" fmla="*/ 944545 w 2848708"/>
                <a:gd name="connsiteY1" fmla="*/ 447151 h 477147"/>
                <a:gd name="connsiteX2" fmla="*/ 1929284 w 2848708"/>
                <a:gd name="connsiteY2" fmla="*/ 175846 h 477147"/>
                <a:gd name="connsiteX3" fmla="*/ 2848708 w 2848708"/>
                <a:gd name="connsiteY3" fmla="*/ 0 h 477147"/>
                <a:gd name="connsiteX4" fmla="*/ 2848708 w 2848708"/>
                <a:gd name="connsiteY4" fmla="*/ 0 h 477147"/>
                <a:gd name="connsiteX0" fmla="*/ 0 w 2848708"/>
                <a:gd name="connsiteY0" fmla="*/ 472272 h 473548"/>
                <a:gd name="connsiteX1" fmla="*/ 944545 w 2848708"/>
                <a:gd name="connsiteY1" fmla="*/ 447151 h 473548"/>
                <a:gd name="connsiteX2" fmla="*/ 1929284 w 2848708"/>
                <a:gd name="connsiteY2" fmla="*/ 175846 h 473548"/>
                <a:gd name="connsiteX3" fmla="*/ 2848708 w 2848708"/>
                <a:gd name="connsiteY3" fmla="*/ 0 h 473548"/>
                <a:gd name="connsiteX4" fmla="*/ 2848708 w 2848708"/>
                <a:gd name="connsiteY4" fmla="*/ 0 h 473548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8708" h="472272">
                  <a:moveTo>
                    <a:pt x="0" y="472272"/>
                  </a:moveTo>
                  <a:cubicBezTo>
                    <a:pt x="30144" y="469341"/>
                    <a:pt x="963073" y="445606"/>
                    <a:pt x="944545" y="447151"/>
                  </a:cubicBezTo>
                  <a:cubicBezTo>
                    <a:pt x="934496" y="447989"/>
                    <a:pt x="1914514" y="180189"/>
                    <a:pt x="1929284" y="175846"/>
                  </a:cubicBezTo>
                  <a:cubicBezTo>
                    <a:pt x="1934321" y="174365"/>
                    <a:pt x="2695471" y="29308"/>
                    <a:pt x="2848708" y="0"/>
                  </a:cubicBezTo>
                  <a:lnTo>
                    <a:pt x="2848708" y="0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Freeform 20"/>
            <p:cNvSpPr/>
            <p:nvPr/>
          </p:nvSpPr>
          <p:spPr>
            <a:xfrm>
              <a:off x="4990068" y="5102216"/>
              <a:ext cx="2828612" cy="417365"/>
            </a:xfrm>
            <a:custGeom>
              <a:avLst/>
              <a:gdLst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5147"/>
                <a:gd name="connsiteX1" fmla="*/ 944545 w 2848708"/>
                <a:gd name="connsiteY1" fmla="*/ 447151 h 485147"/>
                <a:gd name="connsiteX2" fmla="*/ 1929284 w 2848708"/>
                <a:gd name="connsiteY2" fmla="*/ 175846 h 485147"/>
                <a:gd name="connsiteX3" fmla="*/ 2848708 w 2848708"/>
                <a:gd name="connsiteY3" fmla="*/ 0 h 485147"/>
                <a:gd name="connsiteX4" fmla="*/ 2848708 w 2848708"/>
                <a:gd name="connsiteY4" fmla="*/ 0 h 485147"/>
                <a:gd name="connsiteX0" fmla="*/ 0 w 2848708"/>
                <a:gd name="connsiteY0" fmla="*/ 472272 h 477147"/>
                <a:gd name="connsiteX1" fmla="*/ 944545 w 2848708"/>
                <a:gd name="connsiteY1" fmla="*/ 447151 h 477147"/>
                <a:gd name="connsiteX2" fmla="*/ 1929284 w 2848708"/>
                <a:gd name="connsiteY2" fmla="*/ 175846 h 477147"/>
                <a:gd name="connsiteX3" fmla="*/ 2848708 w 2848708"/>
                <a:gd name="connsiteY3" fmla="*/ 0 h 477147"/>
                <a:gd name="connsiteX4" fmla="*/ 2848708 w 2848708"/>
                <a:gd name="connsiteY4" fmla="*/ 0 h 477147"/>
                <a:gd name="connsiteX0" fmla="*/ 0 w 2848708"/>
                <a:gd name="connsiteY0" fmla="*/ 472272 h 473548"/>
                <a:gd name="connsiteX1" fmla="*/ 944545 w 2848708"/>
                <a:gd name="connsiteY1" fmla="*/ 447151 h 473548"/>
                <a:gd name="connsiteX2" fmla="*/ 1929284 w 2848708"/>
                <a:gd name="connsiteY2" fmla="*/ 175846 h 473548"/>
                <a:gd name="connsiteX3" fmla="*/ 2848708 w 2848708"/>
                <a:gd name="connsiteY3" fmla="*/ 0 h 473548"/>
                <a:gd name="connsiteX4" fmla="*/ 2848708 w 2848708"/>
                <a:gd name="connsiteY4" fmla="*/ 0 h 473548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28612"/>
                <a:gd name="connsiteY0" fmla="*/ 417006 h 459226"/>
                <a:gd name="connsiteX1" fmla="*/ 924449 w 2828612"/>
                <a:gd name="connsiteY1" fmla="*/ 447151 h 459226"/>
                <a:gd name="connsiteX2" fmla="*/ 1909188 w 2828612"/>
                <a:gd name="connsiteY2" fmla="*/ 175846 h 459226"/>
                <a:gd name="connsiteX3" fmla="*/ 2828612 w 2828612"/>
                <a:gd name="connsiteY3" fmla="*/ 0 h 459226"/>
                <a:gd name="connsiteX4" fmla="*/ 2828612 w 2828612"/>
                <a:gd name="connsiteY4" fmla="*/ 0 h 459226"/>
                <a:gd name="connsiteX0" fmla="*/ 0 w 2828612"/>
                <a:gd name="connsiteY0" fmla="*/ 417006 h 434235"/>
                <a:gd name="connsiteX1" fmla="*/ 929473 w 2828612"/>
                <a:gd name="connsiteY1" fmla="*/ 417006 h 434235"/>
                <a:gd name="connsiteX2" fmla="*/ 1909188 w 2828612"/>
                <a:gd name="connsiteY2" fmla="*/ 175846 h 434235"/>
                <a:gd name="connsiteX3" fmla="*/ 2828612 w 2828612"/>
                <a:gd name="connsiteY3" fmla="*/ 0 h 434235"/>
                <a:gd name="connsiteX4" fmla="*/ 2828612 w 2828612"/>
                <a:gd name="connsiteY4" fmla="*/ 0 h 434235"/>
                <a:gd name="connsiteX0" fmla="*/ 0 w 2828612"/>
                <a:gd name="connsiteY0" fmla="*/ 417006 h 417006"/>
                <a:gd name="connsiteX1" fmla="*/ 929473 w 2828612"/>
                <a:gd name="connsiteY1" fmla="*/ 417006 h 417006"/>
                <a:gd name="connsiteX2" fmla="*/ 1909188 w 2828612"/>
                <a:gd name="connsiteY2" fmla="*/ 175846 h 417006"/>
                <a:gd name="connsiteX3" fmla="*/ 2828612 w 2828612"/>
                <a:gd name="connsiteY3" fmla="*/ 0 h 417006"/>
                <a:gd name="connsiteX4" fmla="*/ 2828612 w 2828612"/>
                <a:gd name="connsiteY4" fmla="*/ 0 h 417006"/>
                <a:gd name="connsiteX0" fmla="*/ 0 w 2828612"/>
                <a:gd name="connsiteY0" fmla="*/ 417006 h 417868"/>
                <a:gd name="connsiteX1" fmla="*/ 929473 w 2828612"/>
                <a:gd name="connsiteY1" fmla="*/ 417006 h 417868"/>
                <a:gd name="connsiteX2" fmla="*/ 1909188 w 2828612"/>
                <a:gd name="connsiteY2" fmla="*/ 175846 h 417868"/>
                <a:gd name="connsiteX3" fmla="*/ 2828612 w 2828612"/>
                <a:gd name="connsiteY3" fmla="*/ 0 h 417868"/>
                <a:gd name="connsiteX4" fmla="*/ 2828612 w 2828612"/>
                <a:gd name="connsiteY4" fmla="*/ 0 h 417868"/>
                <a:gd name="connsiteX0" fmla="*/ 0 w 2828612"/>
                <a:gd name="connsiteY0" fmla="*/ 417006 h 417365"/>
                <a:gd name="connsiteX1" fmla="*/ 929473 w 2828612"/>
                <a:gd name="connsiteY1" fmla="*/ 417006 h 417365"/>
                <a:gd name="connsiteX2" fmla="*/ 1909188 w 2828612"/>
                <a:gd name="connsiteY2" fmla="*/ 175846 h 417365"/>
                <a:gd name="connsiteX3" fmla="*/ 2828612 w 2828612"/>
                <a:gd name="connsiteY3" fmla="*/ 0 h 417365"/>
                <a:gd name="connsiteX4" fmla="*/ 2828612 w 2828612"/>
                <a:gd name="connsiteY4" fmla="*/ 0 h 417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8612" h="417365">
                  <a:moveTo>
                    <a:pt x="0" y="417006"/>
                  </a:moveTo>
                  <a:cubicBezTo>
                    <a:pt x="30144" y="414075"/>
                    <a:pt x="931476" y="415385"/>
                    <a:pt x="929473" y="417006"/>
                  </a:cubicBezTo>
                  <a:cubicBezTo>
                    <a:pt x="917733" y="426507"/>
                    <a:pt x="1592665" y="245347"/>
                    <a:pt x="1909188" y="175846"/>
                  </a:cubicBezTo>
                  <a:cubicBezTo>
                    <a:pt x="2225711" y="106345"/>
                    <a:pt x="2675375" y="29308"/>
                    <a:pt x="2828612" y="0"/>
                  </a:cubicBezTo>
                  <a:lnTo>
                    <a:pt x="2828612" y="0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4969972" y="5296476"/>
              <a:ext cx="2853732" cy="422030"/>
            </a:xfrm>
            <a:custGeom>
              <a:avLst/>
              <a:gdLst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3057"/>
                <a:gd name="connsiteX1" fmla="*/ 944545 w 2848708"/>
                <a:gd name="connsiteY1" fmla="*/ 447151 h 483057"/>
                <a:gd name="connsiteX2" fmla="*/ 1929284 w 2848708"/>
                <a:gd name="connsiteY2" fmla="*/ 175846 h 483057"/>
                <a:gd name="connsiteX3" fmla="*/ 2848708 w 2848708"/>
                <a:gd name="connsiteY3" fmla="*/ 0 h 483057"/>
                <a:gd name="connsiteX4" fmla="*/ 2848708 w 2848708"/>
                <a:gd name="connsiteY4" fmla="*/ 0 h 483057"/>
                <a:gd name="connsiteX0" fmla="*/ 0 w 2848708"/>
                <a:gd name="connsiteY0" fmla="*/ 472272 h 485147"/>
                <a:gd name="connsiteX1" fmla="*/ 944545 w 2848708"/>
                <a:gd name="connsiteY1" fmla="*/ 447151 h 485147"/>
                <a:gd name="connsiteX2" fmla="*/ 1929284 w 2848708"/>
                <a:gd name="connsiteY2" fmla="*/ 175846 h 485147"/>
                <a:gd name="connsiteX3" fmla="*/ 2848708 w 2848708"/>
                <a:gd name="connsiteY3" fmla="*/ 0 h 485147"/>
                <a:gd name="connsiteX4" fmla="*/ 2848708 w 2848708"/>
                <a:gd name="connsiteY4" fmla="*/ 0 h 485147"/>
                <a:gd name="connsiteX0" fmla="*/ 0 w 2848708"/>
                <a:gd name="connsiteY0" fmla="*/ 472272 h 477147"/>
                <a:gd name="connsiteX1" fmla="*/ 944545 w 2848708"/>
                <a:gd name="connsiteY1" fmla="*/ 447151 h 477147"/>
                <a:gd name="connsiteX2" fmla="*/ 1929284 w 2848708"/>
                <a:gd name="connsiteY2" fmla="*/ 175846 h 477147"/>
                <a:gd name="connsiteX3" fmla="*/ 2848708 w 2848708"/>
                <a:gd name="connsiteY3" fmla="*/ 0 h 477147"/>
                <a:gd name="connsiteX4" fmla="*/ 2848708 w 2848708"/>
                <a:gd name="connsiteY4" fmla="*/ 0 h 477147"/>
                <a:gd name="connsiteX0" fmla="*/ 0 w 2848708"/>
                <a:gd name="connsiteY0" fmla="*/ 472272 h 473548"/>
                <a:gd name="connsiteX1" fmla="*/ 944545 w 2848708"/>
                <a:gd name="connsiteY1" fmla="*/ 447151 h 473548"/>
                <a:gd name="connsiteX2" fmla="*/ 1929284 w 2848708"/>
                <a:gd name="connsiteY2" fmla="*/ 175846 h 473548"/>
                <a:gd name="connsiteX3" fmla="*/ 2848708 w 2848708"/>
                <a:gd name="connsiteY3" fmla="*/ 0 h 473548"/>
                <a:gd name="connsiteX4" fmla="*/ 2848708 w 2848708"/>
                <a:gd name="connsiteY4" fmla="*/ 0 h 473548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29284 w 2848708"/>
                <a:gd name="connsiteY2" fmla="*/ 175846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44357 w 2848708"/>
                <a:gd name="connsiteY2" fmla="*/ 326571 h 472272"/>
                <a:gd name="connsiteX3" fmla="*/ 2848708 w 2848708"/>
                <a:gd name="connsiteY3" fmla="*/ 0 h 472272"/>
                <a:gd name="connsiteX4" fmla="*/ 2848708 w 2848708"/>
                <a:gd name="connsiteY4" fmla="*/ 0 h 472272"/>
                <a:gd name="connsiteX0" fmla="*/ 0 w 3054699"/>
                <a:gd name="connsiteY0" fmla="*/ 484975 h 484975"/>
                <a:gd name="connsiteX1" fmla="*/ 944545 w 3054699"/>
                <a:gd name="connsiteY1" fmla="*/ 459854 h 484975"/>
                <a:gd name="connsiteX2" fmla="*/ 1944357 w 3054699"/>
                <a:gd name="connsiteY2" fmla="*/ 339274 h 484975"/>
                <a:gd name="connsiteX3" fmla="*/ 2848708 w 3054699"/>
                <a:gd name="connsiteY3" fmla="*/ 12703 h 484975"/>
                <a:gd name="connsiteX4" fmla="*/ 3054699 w 3054699"/>
                <a:gd name="connsiteY4" fmla="*/ 72993 h 484975"/>
                <a:gd name="connsiteX0" fmla="*/ 0 w 2848708"/>
                <a:gd name="connsiteY0" fmla="*/ 472272 h 472272"/>
                <a:gd name="connsiteX1" fmla="*/ 944545 w 2848708"/>
                <a:gd name="connsiteY1" fmla="*/ 447151 h 472272"/>
                <a:gd name="connsiteX2" fmla="*/ 1944357 w 2848708"/>
                <a:gd name="connsiteY2" fmla="*/ 326571 h 472272"/>
                <a:gd name="connsiteX3" fmla="*/ 2848708 w 2848708"/>
                <a:gd name="connsiteY3" fmla="*/ 0 h 472272"/>
                <a:gd name="connsiteX0" fmla="*/ 0 w 2853732"/>
                <a:gd name="connsiteY0" fmla="*/ 422030 h 422030"/>
                <a:gd name="connsiteX1" fmla="*/ 944545 w 2853732"/>
                <a:gd name="connsiteY1" fmla="*/ 396909 h 422030"/>
                <a:gd name="connsiteX2" fmla="*/ 1944357 w 2853732"/>
                <a:gd name="connsiteY2" fmla="*/ 276329 h 422030"/>
                <a:gd name="connsiteX3" fmla="*/ 2853732 w 2853732"/>
                <a:gd name="connsiteY3" fmla="*/ 0 h 422030"/>
                <a:gd name="connsiteX0" fmla="*/ 0 w 2853732"/>
                <a:gd name="connsiteY0" fmla="*/ 422030 h 526893"/>
                <a:gd name="connsiteX1" fmla="*/ 944545 w 2853732"/>
                <a:gd name="connsiteY1" fmla="*/ 396909 h 526893"/>
                <a:gd name="connsiteX2" fmla="*/ 1944357 w 2853732"/>
                <a:gd name="connsiteY2" fmla="*/ 276329 h 526893"/>
                <a:gd name="connsiteX3" fmla="*/ 2853732 w 2853732"/>
                <a:gd name="connsiteY3" fmla="*/ 0 h 526893"/>
                <a:gd name="connsiteX0" fmla="*/ 0 w 2853732"/>
                <a:gd name="connsiteY0" fmla="*/ 422030 h 422030"/>
                <a:gd name="connsiteX1" fmla="*/ 944545 w 2853732"/>
                <a:gd name="connsiteY1" fmla="*/ 396909 h 422030"/>
                <a:gd name="connsiteX2" fmla="*/ 1944357 w 2853732"/>
                <a:gd name="connsiteY2" fmla="*/ 276329 h 422030"/>
                <a:gd name="connsiteX3" fmla="*/ 2853732 w 2853732"/>
                <a:gd name="connsiteY3" fmla="*/ 0 h 422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3732" h="422030">
                  <a:moveTo>
                    <a:pt x="0" y="422030"/>
                  </a:moveTo>
                  <a:cubicBezTo>
                    <a:pt x="30144" y="419099"/>
                    <a:pt x="973225" y="389147"/>
                    <a:pt x="944545" y="396909"/>
                  </a:cubicBezTo>
                  <a:cubicBezTo>
                    <a:pt x="939832" y="398184"/>
                    <a:pt x="1626159" y="342481"/>
                    <a:pt x="1944357" y="276329"/>
                  </a:cubicBezTo>
                  <a:cubicBezTo>
                    <a:pt x="2262555" y="210177"/>
                    <a:pt x="2668675" y="44380"/>
                    <a:pt x="2853732" y="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828304" y="4536181"/>
              <a:ext cx="7761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b="1" dirty="0" smtClean="0">
                  <a:solidFill>
                    <a:schemeClr val="bg2">
                      <a:lumMod val="50000"/>
                    </a:schemeClr>
                  </a:solidFill>
                </a:rPr>
                <a:t>REGION 4</a:t>
              </a:r>
              <a:endParaRPr lang="en-GB" sz="10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828304" y="4824213"/>
              <a:ext cx="7761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b="1" dirty="0" smtClean="0">
                  <a:solidFill>
                    <a:schemeClr val="bg2">
                      <a:lumMod val="50000"/>
                    </a:schemeClr>
                  </a:solidFill>
                </a:rPr>
                <a:t>REGION 3</a:t>
              </a:r>
              <a:endParaRPr lang="en-GB" sz="10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828304" y="5070434"/>
              <a:ext cx="7761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b="1" dirty="0" smtClean="0">
                  <a:solidFill>
                    <a:schemeClr val="bg2">
                      <a:lumMod val="50000"/>
                    </a:schemeClr>
                  </a:solidFill>
                </a:rPr>
                <a:t>REGION 2</a:t>
              </a:r>
              <a:endParaRPr lang="en-GB" sz="10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828304" y="5430474"/>
              <a:ext cx="7761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b="1" dirty="0" smtClean="0">
                  <a:solidFill>
                    <a:schemeClr val="bg2">
                      <a:lumMod val="50000"/>
                    </a:schemeClr>
                  </a:solidFill>
                </a:rPr>
                <a:t>REGION 1</a:t>
              </a:r>
              <a:endParaRPr lang="en-GB" sz="10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4249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#7 </a:t>
            </a:r>
            <a:r>
              <a:rPr lang="en-GB" dirty="0" err="1" smtClean="0"/>
              <a:t>Declutter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GB" dirty="0" smtClean="0"/>
              <a:t>Are they necessary?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Gridlines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Graph border line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Axis lines and tick marks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More than one axis per dimension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Decimal places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151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#8 Don’t use 3D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 smtClean="0"/>
              <a:t>Just don’t</a:t>
            </a:r>
            <a:endParaRPr lang="en-GB" dirty="0"/>
          </a:p>
        </p:txBody>
      </p:sp>
      <p:grpSp>
        <p:nvGrpSpPr>
          <p:cNvPr id="7" name="Group 6"/>
          <p:cNvGrpSpPr/>
          <p:nvPr/>
        </p:nvGrpSpPr>
        <p:grpSpPr>
          <a:xfrm>
            <a:off x="2286000" y="2132856"/>
            <a:ext cx="4572000" cy="3843836"/>
            <a:chOff x="432048" y="2132856"/>
            <a:chExt cx="4572000" cy="3843836"/>
          </a:xfrm>
        </p:grpSpPr>
        <p:pic>
          <p:nvPicPr>
            <p:cNvPr id="9218" name="Picture 2" descr="https://i0.wp.com/ouseful.files.wordpress.com/2015/07/3dline.png?ssl=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552" y="2132856"/>
              <a:ext cx="4448175" cy="3590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/>
            <p:cNvSpPr/>
            <p:nvPr/>
          </p:nvSpPr>
          <p:spPr>
            <a:xfrm>
              <a:off x="432048" y="5730471"/>
              <a:ext cx="4572000" cy="24622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GB" sz="1000" dirty="0" smtClean="0">
                  <a:solidFill>
                    <a:schemeClr val="bg1"/>
                  </a:solidFill>
                </a:rPr>
                <a:t>blog.ouseful.info/2015/07/22/doodling-with-3d-animated-charts-in-r</a:t>
              </a:r>
              <a:endParaRPr lang="en-GB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124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dirty="0" smtClean="0"/>
              <a:t>Contact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GB" b="1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GB" b="1" dirty="0" smtClean="0"/>
              <a:t>Victoria Avila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GB" b="1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GB" sz="2800" dirty="0" smtClean="0">
                <a:sym typeface="Wingdings"/>
              </a:rPr>
              <a:t> </a:t>
            </a:r>
            <a:r>
              <a:rPr lang="en-GB" sz="2800" dirty="0" smtClean="0"/>
              <a:t>victoria.avila@nrscotland.gov.uk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2800" dirty="0" smtClean="0"/>
              <a:t>vavilaregidor@gmail.com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GB" sz="2800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GB" sz="2800" dirty="0" err="1"/>
              <a:t>victoriaavilaregidor</a:t>
            </a:r>
            <a:r>
              <a:rPr lang="en-GB" sz="2800" dirty="0"/>
              <a:t> </a:t>
            </a:r>
            <a:endParaRPr lang="en-GB" sz="2800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GB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000" y="4221088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51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467544" y="1628800"/>
            <a:ext cx="8208912" cy="4176464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GB" sz="2800" dirty="0" smtClean="0"/>
              <a:t>Around 35 </a:t>
            </a:r>
            <a:r>
              <a:rPr lang="en-GB" sz="2800" dirty="0"/>
              <a:t>staff </a:t>
            </a:r>
            <a:r>
              <a:rPr lang="en-GB" sz="2800" dirty="0" smtClean="0"/>
              <a:t>at Assistant Statistician level 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GB" sz="2800" dirty="0" smtClean="0"/>
              <a:t>Salaries range from £23,383 - £31,811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GB" sz="2800" dirty="0" smtClean="0"/>
              <a:t>Closing date: Tuesday, </a:t>
            </a:r>
            <a:r>
              <a:rPr lang="en-GB" sz="2800" b="1" dirty="0" smtClean="0"/>
              <a:t>9 May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GB" sz="2800" dirty="0" smtClean="0"/>
              <a:t>Assessment between 12 </a:t>
            </a:r>
            <a:r>
              <a:rPr lang="en-GB" sz="2800" dirty="0"/>
              <a:t>and </a:t>
            </a:r>
            <a:r>
              <a:rPr lang="en-GB" sz="2800" dirty="0" smtClean="0"/>
              <a:t>26 </a:t>
            </a:r>
            <a:r>
              <a:rPr lang="en-GB" sz="2800" dirty="0"/>
              <a:t>June </a:t>
            </a:r>
            <a:r>
              <a:rPr lang="en-GB" sz="2800" dirty="0" smtClean="0"/>
              <a:t>inclusive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GB" sz="2800" dirty="0"/>
              <a:t>See </a:t>
            </a:r>
            <a:r>
              <a:rPr lang="en-GB" sz="2800" b="1" dirty="0" smtClean="0"/>
              <a:t>www.work-for-scotland.org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GB" b="1" dirty="0" smtClean="0">
                <a:solidFill>
                  <a:srgbClr val="006699"/>
                </a:solidFill>
              </a:rPr>
              <a:t>Statistician recruitment</a:t>
            </a:r>
            <a:endParaRPr lang="en-GB" b="1" dirty="0">
              <a:solidFill>
                <a:srgbClr val="006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9453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9280"/>
            <a:ext cx="9144000" cy="908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87524" y="27856"/>
            <a:ext cx="8568952" cy="880864"/>
          </a:xfrm>
        </p:spPr>
        <p:txBody>
          <a:bodyPr>
            <a:noAutofit/>
          </a:bodyPr>
          <a:lstStyle/>
          <a:p>
            <a:r>
              <a:rPr lang="en-GB" sz="2800" dirty="0" smtClean="0"/>
              <a:t>scotland.shinyapps.io/household-projection-variants</a:t>
            </a:r>
            <a:endParaRPr lang="en-GB" sz="28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35" y="1149968"/>
            <a:ext cx="1422961" cy="5421600"/>
          </a:xfr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431" y="1700768"/>
            <a:ext cx="6449833" cy="432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47007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NRS infographics and visualisations</a:t>
            </a:r>
            <a:endParaRPr lang="en-GB" b="1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000" y="2496326"/>
            <a:ext cx="4320000" cy="3596970"/>
          </a:xfr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50275" y="1102432"/>
            <a:ext cx="8244463" cy="103116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www.nrscotland.gov.uk/statistics-and-data/statistics/stats-at-a-glance/infographics-and-visualisations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8813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0" dirty="0" smtClean="0"/>
              <a:t>Checklist to create effective data visualisations</a:t>
            </a: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92646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#1 </a:t>
            </a:r>
            <a:r>
              <a:rPr lang="en-GB" dirty="0" smtClean="0"/>
              <a:t>Audience</a:t>
            </a:r>
            <a:endParaRPr lang="en-GB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3492000" y="2794861"/>
            <a:ext cx="2160000" cy="2160000"/>
            <a:chOff x="3492000" y="2349000"/>
            <a:chExt cx="2160000" cy="2160000"/>
          </a:xfrm>
        </p:grpSpPr>
        <p:sp>
          <p:nvSpPr>
            <p:cNvPr id="8" name="Oval 7"/>
            <p:cNvSpPr/>
            <p:nvPr/>
          </p:nvSpPr>
          <p:spPr>
            <a:xfrm>
              <a:off x="3492000" y="2349000"/>
              <a:ext cx="2160000" cy="21600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2000" y="2889000"/>
              <a:ext cx="1080000" cy="1080000"/>
            </a:xfrm>
            <a:prstGeom prst="rect">
              <a:avLst/>
            </a:prstGeom>
          </p:spPr>
        </p:pic>
      </p:grp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032000" y="5002111"/>
            <a:ext cx="1080000" cy="1667249"/>
            <a:chOff x="4032000" y="4556250"/>
            <a:chExt cx="1080000" cy="1667249"/>
          </a:xfrm>
        </p:grpSpPr>
        <p:grpSp>
          <p:nvGrpSpPr>
            <p:cNvPr id="11" name="Group 10"/>
            <p:cNvGrpSpPr/>
            <p:nvPr/>
          </p:nvGrpSpPr>
          <p:grpSpPr>
            <a:xfrm>
              <a:off x="4032000" y="5143499"/>
              <a:ext cx="1080000" cy="1080000"/>
              <a:chOff x="5922200" y="1714500"/>
              <a:chExt cx="1080000" cy="1080000"/>
            </a:xfrm>
          </p:grpSpPr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5922200" y="1714500"/>
                <a:ext cx="1080000" cy="1080000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02200" y="1894500"/>
                <a:ext cx="720000" cy="720000"/>
              </a:xfrm>
              <a:prstGeom prst="rect">
                <a:avLst/>
              </a:prstGeom>
            </p:spPr>
          </p:pic>
        </p:grpSp>
        <p:cxnSp>
          <p:nvCxnSpPr>
            <p:cNvPr id="12" name="Straight Connector 11"/>
            <p:cNvCxnSpPr/>
            <p:nvPr/>
          </p:nvCxnSpPr>
          <p:spPr>
            <a:xfrm>
              <a:off x="4572000" y="4556250"/>
              <a:ext cx="0" cy="540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032000" y="1080361"/>
            <a:ext cx="1080000" cy="1667250"/>
            <a:chOff x="4032000" y="634500"/>
            <a:chExt cx="1080000" cy="1667250"/>
          </a:xfrm>
        </p:grpSpPr>
        <p:grpSp>
          <p:nvGrpSpPr>
            <p:cNvPr id="16" name="Group 15"/>
            <p:cNvGrpSpPr/>
            <p:nvPr/>
          </p:nvGrpSpPr>
          <p:grpSpPr>
            <a:xfrm>
              <a:off x="4032000" y="634500"/>
              <a:ext cx="1080000" cy="1080000"/>
              <a:chOff x="1995902" y="4063500"/>
              <a:chExt cx="1080000" cy="1080000"/>
            </a:xfrm>
          </p:grpSpPr>
          <p:sp>
            <p:nvSpPr>
              <p:cNvPr id="18" name="Oval 17"/>
              <p:cNvSpPr>
                <a:spLocks noChangeAspect="1"/>
              </p:cNvSpPr>
              <p:nvPr/>
            </p:nvSpPr>
            <p:spPr>
              <a:xfrm>
                <a:off x="1995902" y="4063500"/>
                <a:ext cx="1080000" cy="1080000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5902" y="4243500"/>
                <a:ext cx="720000" cy="720000"/>
              </a:xfrm>
              <a:prstGeom prst="rect">
                <a:avLst/>
              </a:prstGeom>
            </p:spPr>
          </p:pic>
        </p:grpSp>
        <p:cxnSp>
          <p:nvCxnSpPr>
            <p:cNvPr id="17" name="Straight Connector 16"/>
            <p:cNvCxnSpPr/>
            <p:nvPr/>
          </p:nvCxnSpPr>
          <p:spPr>
            <a:xfrm>
              <a:off x="4572000" y="1761750"/>
              <a:ext cx="0" cy="540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>
            <a:grpSpLocks noChangeAspect="1"/>
          </p:cNvGrpSpPr>
          <p:nvPr/>
        </p:nvGrpSpPr>
        <p:grpSpPr>
          <a:xfrm>
            <a:off x="5512054" y="2207611"/>
            <a:ext cx="1552400" cy="1080000"/>
            <a:chOff x="5512054" y="1761750"/>
            <a:chExt cx="1552400" cy="1080000"/>
          </a:xfrm>
        </p:grpSpPr>
        <p:grpSp>
          <p:nvGrpSpPr>
            <p:cNvPr id="21" name="Group 20"/>
            <p:cNvGrpSpPr/>
            <p:nvPr/>
          </p:nvGrpSpPr>
          <p:grpSpPr>
            <a:xfrm>
              <a:off x="5984454" y="1761750"/>
              <a:ext cx="1080000" cy="1080000"/>
              <a:chOff x="4032000" y="4800615"/>
              <a:chExt cx="1080000" cy="1080000"/>
            </a:xfrm>
          </p:grpSpPr>
          <p:sp>
            <p:nvSpPr>
              <p:cNvPr id="23" name="Oval 22"/>
              <p:cNvSpPr>
                <a:spLocks noChangeAspect="1"/>
              </p:cNvSpPr>
              <p:nvPr/>
            </p:nvSpPr>
            <p:spPr>
              <a:xfrm>
                <a:off x="4032000" y="4800615"/>
                <a:ext cx="1080000" cy="1080000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12000" y="4980615"/>
                <a:ext cx="720000" cy="720000"/>
              </a:xfrm>
              <a:prstGeom prst="rect">
                <a:avLst/>
              </a:prstGeom>
            </p:spPr>
          </p:pic>
        </p:grpSp>
        <p:cxnSp>
          <p:nvCxnSpPr>
            <p:cNvPr id="22" name="Straight Connector 21"/>
            <p:cNvCxnSpPr/>
            <p:nvPr/>
          </p:nvCxnSpPr>
          <p:spPr>
            <a:xfrm rot="3600000">
              <a:off x="5782054" y="2460376"/>
              <a:ext cx="0" cy="540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>
            <a:grpSpLocks noChangeAspect="1"/>
          </p:cNvGrpSpPr>
          <p:nvPr/>
        </p:nvGrpSpPr>
        <p:grpSpPr>
          <a:xfrm>
            <a:off x="2079545" y="4462111"/>
            <a:ext cx="1552401" cy="1080000"/>
            <a:chOff x="2079545" y="4016250"/>
            <a:chExt cx="1552401" cy="1080000"/>
          </a:xfrm>
        </p:grpSpPr>
        <p:grpSp>
          <p:nvGrpSpPr>
            <p:cNvPr id="26" name="Group 25"/>
            <p:cNvGrpSpPr/>
            <p:nvPr/>
          </p:nvGrpSpPr>
          <p:grpSpPr>
            <a:xfrm>
              <a:off x="2079545" y="4016250"/>
              <a:ext cx="1080000" cy="1080000"/>
              <a:chOff x="2339752" y="1747267"/>
              <a:chExt cx="1080000" cy="1080000"/>
            </a:xfrm>
          </p:grpSpPr>
          <p:sp>
            <p:nvSpPr>
              <p:cNvPr id="28" name="Oval 27"/>
              <p:cNvSpPr>
                <a:spLocks noChangeAspect="1"/>
              </p:cNvSpPr>
              <p:nvPr/>
            </p:nvSpPr>
            <p:spPr>
              <a:xfrm>
                <a:off x="2339752" y="1747267"/>
                <a:ext cx="1080000" cy="1080000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19752" y="1927267"/>
                <a:ext cx="720000" cy="720000"/>
              </a:xfrm>
              <a:prstGeom prst="rect">
                <a:avLst/>
              </a:prstGeom>
            </p:spPr>
          </p:pic>
        </p:grpSp>
        <p:cxnSp>
          <p:nvCxnSpPr>
            <p:cNvPr id="27" name="Straight Connector 26"/>
            <p:cNvCxnSpPr/>
            <p:nvPr/>
          </p:nvCxnSpPr>
          <p:spPr>
            <a:xfrm rot="3600000">
              <a:off x="3361946" y="3857625"/>
              <a:ext cx="0" cy="540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5512054" y="4462111"/>
            <a:ext cx="1552400" cy="1080000"/>
            <a:chOff x="5512054" y="4016250"/>
            <a:chExt cx="1552400" cy="1080000"/>
          </a:xfrm>
        </p:grpSpPr>
        <p:grpSp>
          <p:nvGrpSpPr>
            <p:cNvPr id="31" name="Group 30"/>
            <p:cNvGrpSpPr/>
            <p:nvPr/>
          </p:nvGrpSpPr>
          <p:grpSpPr>
            <a:xfrm>
              <a:off x="5984454" y="4016250"/>
              <a:ext cx="1080000" cy="1080000"/>
              <a:chOff x="3852000" y="726000"/>
              <a:chExt cx="1080000" cy="1080000"/>
            </a:xfrm>
          </p:grpSpPr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3852000" y="726000"/>
                <a:ext cx="1080000" cy="1080000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2000" y="906000"/>
                <a:ext cx="720000" cy="720000"/>
              </a:xfrm>
              <a:prstGeom prst="rect">
                <a:avLst/>
              </a:prstGeom>
            </p:spPr>
          </p:pic>
        </p:grpSp>
        <p:cxnSp>
          <p:nvCxnSpPr>
            <p:cNvPr id="32" name="Straight Connector 31"/>
            <p:cNvCxnSpPr/>
            <p:nvPr/>
          </p:nvCxnSpPr>
          <p:spPr>
            <a:xfrm rot="7200000">
              <a:off x="5782054" y="3857623"/>
              <a:ext cx="0" cy="540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2079545" y="2207611"/>
            <a:ext cx="1552401" cy="1080000"/>
            <a:chOff x="2079545" y="1761750"/>
            <a:chExt cx="1552401" cy="1080000"/>
          </a:xfrm>
        </p:grpSpPr>
        <p:grpSp>
          <p:nvGrpSpPr>
            <p:cNvPr id="36" name="Group 35"/>
            <p:cNvGrpSpPr/>
            <p:nvPr/>
          </p:nvGrpSpPr>
          <p:grpSpPr>
            <a:xfrm>
              <a:off x="2079545" y="1761750"/>
              <a:ext cx="1080000" cy="1080000"/>
              <a:chOff x="6012200" y="4152000"/>
              <a:chExt cx="1080000" cy="1080000"/>
            </a:xfrm>
          </p:grpSpPr>
          <p:sp>
            <p:nvSpPr>
              <p:cNvPr id="38" name="Oval 37"/>
              <p:cNvSpPr>
                <a:spLocks noChangeAspect="1"/>
              </p:cNvSpPr>
              <p:nvPr/>
            </p:nvSpPr>
            <p:spPr>
              <a:xfrm>
                <a:off x="6012200" y="4152000"/>
                <a:ext cx="1080000" cy="1080000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92200" y="4332000"/>
                <a:ext cx="720000" cy="720000"/>
              </a:xfrm>
              <a:prstGeom prst="rect">
                <a:avLst/>
              </a:prstGeom>
            </p:spPr>
          </p:pic>
        </p:grpSp>
        <p:cxnSp>
          <p:nvCxnSpPr>
            <p:cNvPr id="37" name="Straight Connector 36"/>
            <p:cNvCxnSpPr/>
            <p:nvPr/>
          </p:nvCxnSpPr>
          <p:spPr>
            <a:xfrm rot="7200000">
              <a:off x="3361946" y="2460375"/>
              <a:ext cx="0" cy="540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61443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#1 </a:t>
            </a:r>
            <a:r>
              <a:rPr lang="en-GB" dirty="0" smtClean="0"/>
              <a:t>Audience</a:t>
            </a:r>
            <a:endParaRPr lang="en-GB" dirty="0"/>
          </a:p>
        </p:txBody>
      </p:sp>
      <p:grpSp>
        <p:nvGrpSpPr>
          <p:cNvPr id="3" name="Group 2"/>
          <p:cNvGrpSpPr/>
          <p:nvPr/>
        </p:nvGrpSpPr>
        <p:grpSpPr>
          <a:xfrm>
            <a:off x="3492000" y="2794861"/>
            <a:ext cx="2160000" cy="2160000"/>
            <a:chOff x="3492000" y="2794861"/>
            <a:chExt cx="2160000" cy="2160000"/>
          </a:xfrm>
        </p:grpSpPr>
        <p:sp>
          <p:nvSpPr>
            <p:cNvPr id="8" name="Oval 7"/>
            <p:cNvSpPr/>
            <p:nvPr/>
          </p:nvSpPr>
          <p:spPr>
            <a:xfrm>
              <a:off x="3492000" y="2794861"/>
              <a:ext cx="2160000" cy="21600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2000" y="3357112"/>
              <a:ext cx="1080000" cy="1080000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4032000" y="1080361"/>
            <a:ext cx="1080000" cy="1667250"/>
            <a:chOff x="4032000" y="1080361"/>
            <a:chExt cx="1080000" cy="166725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572000" y="2207611"/>
              <a:ext cx="0" cy="540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/>
            <p:cNvGrpSpPr/>
            <p:nvPr/>
          </p:nvGrpSpPr>
          <p:grpSpPr>
            <a:xfrm>
              <a:off x="4032000" y="1080361"/>
              <a:ext cx="1080000" cy="1080000"/>
              <a:chOff x="4032000" y="1080361"/>
              <a:chExt cx="1080000" cy="1080000"/>
            </a:xfrm>
          </p:grpSpPr>
          <p:sp>
            <p:nvSpPr>
              <p:cNvPr id="18" name="Oval 17"/>
              <p:cNvSpPr>
                <a:spLocks noChangeAspect="1"/>
              </p:cNvSpPr>
              <p:nvPr/>
            </p:nvSpPr>
            <p:spPr>
              <a:xfrm>
                <a:off x="4032000" y="1080361"/>
                <a:ext cx="1080000" cy="1080000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20032" y="1340768"/>
                <a:ext cx="540000" cy="540000"/>
              </a:xfrm>
              <a:prstGeom prst="rect">
                <a:avLst/>
              </a:prstGeom>
            </p:spPr>
          </p:pic>
        </p:grpSp>
      </p:grpSp>
      <p:grpSp>
        <p:nvGrpSpPr>
          <p:cNvPr id="12" name="Group 11"/>
          <p:cNvGrpSpPr/>
          <p:nvPr/>
        </p:nvGrpSpPr>
        <p:grpSpPr>
          <a:xfrm>
            <a:off x="5512054" y="4462111"/>
            <a:ext cx="1552400" cy="1080000"/>
            <a:chOff x="5512054" y="4462111"/>
            <a:chExt cx="1552400" cy="1080000"/>
          </a:xfrm>
        </p:grpSpPr>
        <p:cxnSp>
          <p:nvCxnSpPr>
            <p:cNvPr id="32" name="Straight Connector 31"/>
            <p:cNvCxnSpPr/>
            <p:nvPr/>
          </p:nvCxnSpPr>
          <p:spPr>
            <a:xfrm rot="7200000">
              <a:off x="5782054" y="4303484"/>
              <a:ext cx="0" cy="540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8"/>
            <p:cNvGrpSpPr/>
            <p:nvPr/>
          </p:nvGrpSpPr>
          <p:grpSpPr>
            <a:xfrm>
              <a:off x="5984454" y="4462111"/>
              <a:ext cx="1080000" cy="1080000"/>
              <a:chOff x="5984454" y="4462111"/>
              <a:chExt cx="1080000" cy="1080000"/>
            </a:xfrm>
          </p:grpSpPr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5984454" y="4462111"/>
                <a:ext cx="1080000" cy="1080000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54454" y="4732111"/>
                <a:ext cx="540000" cy="5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 12"/>
          <p:cNvGrpSpPr/>
          <p:nvPr/>
        </p:nvGrpSpPr>
        <p:grpSpPr>
          <a:xfrm>
            <a:off x="2079545" y="4462111"/>
            <a:ext cx="1552401" cy="1080000"/>
            <a:chOff x="2079545" y="4462111"/>
            <a:chExt cx="1552401" cy="1080000"/>
          </a:xfrm>
        </p:grpSpPr>
        <p:cxnSp>
          <p:nvCxnSpPr>
            <p:cNvPr id="27" name="Straight Connector 26"/>
            <p:cNvCxnSpPr/>
            <p:nvPr/>
          </p:nvCxnSpPr>
          <p:spPr>
            <a:xfrm rot="3600000">
              <a:off x="3361946" y="4303486"/>
              <a:ext cx="0" cy="540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>
              <a:off x="2079545" y="4462111"/>
              <a:ext cx="1080000" cy="1080000"/>
              <a:chOff x="2079545" y="4462111"/>
              <a:chExt cx="1080000" cy="1080000"/>
            </a:xfrm>
          </p:grpSpPr>
          <p:sp>
            <p:nvSpPr>
              <p:cNvPr id="28" name="Oval 27"/>
              <p:cNvSpPr>
                <a:spLocks noChangeAspect="1"/>
              </p:cNvSpPr>
              <p:nvPr/>
            </p:nvSpPr>
            <p:spPr>
              <a:xfrm>
                <a:off x="2079545" y="4462111"/>
                <a:ext cx="1080000" cy="1080000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9545" y="4753096"/>
                <a:ext cx="540000" cy="540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37308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#2 </a:t>
            </a:r>
            <a:r>
              <a:rPr lang="en-GB" dirty="0" smtClean="0"/>
              <a:t>Message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467544" y="1988840"/>
            <a:ext cx="8208144" cy="2736304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GB" dirty="0" smtClean="0"/>
              <a:t>What is the key </a:t>
            </a:r>
            <a:r>
              <a:rPr lang="en-GB" sz="3600" b="1" dirty="0" smtClean="0"/>
              <a:t>message</a:t>
            </a: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GB" dirty="0" smtClean="0"/>
              <a:t>and</a:t>
            </a: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GB" dirty="0" smtClean="0"/>
              <a:t>what </a:t>
            </a:r>
            <a:r>
              <a:rPr lang="en-GB" sz="3600" b="1" dirty="0" smtClean="0"/>
              <a:t>action</a:t>
            </a:r>
            <a:r>
              <a:rPr lang="en-GB" dirty="0" smtClean="0"/>
              <a:t> you would like the user to take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304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9280"/>
            <a:ext cx="9144000" cy="908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#3 Data</a:t>
            </a:r>
            <a:endParaRPr lang="en-GB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597" y="1125538"/>
            <a:ext cx="8026806" cy="5256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3558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RS alternative PowerPoint template">
  <a:themeElements>
    <a:clrScheme name="Custom 6">
      <a:dk1>
        <a:srgbClr val="703989"/>
      </a:dk1>
      <a:lt1>
        <a:srgbClr val="FFFFFF"/>
      </a:lt1>
      <a:dk2>
        <a:srgbClr val="703989"/>
      </a:dk2>
      <a:lt2>
        <a:srgbClr val="FFFFFF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FFFFFF"/>
      </a:hlink>
      <a:folHlink>
        <a:srgbClr val="FFFFFF"/>
      </a:folHlink>
    </a:clrScheme>
    <a:fontScheme name="NR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NRS alternative PowerPoint template</Template>
  <TotalTime>930</TotalTime>
  <Words>271</Words>
  <Application>Microsoft Office PowerPoint</Application>
  <PresentationFormat>On-screen Show (4:3)</PresentationFormat>
  <Paragraphs>116</Paragraphs>
  <Slides>26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NRS alternative PowerPoint template</vt:lpstr>
      <vt:lpstr>PowerPoint Presentation</vt:lpstr>
      <vt:lpstr>scotland.shinyapps.io/babynames</vt:lpstr>
      <vt:lpstr>scotland.shinyapps.io/household-projection-variants</vt:lpstr>
      <vt:lpstr>NRS infographics and visualisations</vt:lpstr>
      <vt:lpstr>Checklist to create effective data visualisations</vt:lpstr>
      <vt:lpstr>#1 Audience</vt:lpstr>
      <vt:lpstr>#1 Audience</vt:lpstr>
      <vt:lpstr>#2 Message</vt:lpstr>
      <vt:lpstr>#3 Data</vt:lpstr>
      <vt:lpstr>#3 Data</vt:lpstr>
      <vt:lpstr>#4 Visuals</vt:lpstr>
      <vt:lpstr>#4 Visuals</vt:lpstr>
      <vt:lpstr>#4 Visuals</vt:lpstr>
      <vt:lpstr>#4 Visuals</vt:lpstr>
      <vt:lpstr>#5 Text </vt:lpstr>
      <vt:lpstr>#5 Text </vt:lpstr>
      <vt:lpstr>#5 Text </vt:lpstr>
      <vt:lpstr>#6 Colour</vt:lpstr>
      <vt:lpstr>PowerPoint Presentation</vt:lpstr>
      <vt:lpstr>PowerPoint Presentation</vt:lpstr>
      <vt:lpstr>PowerPoint Presentation</vt:lpstr>
      <vt:lpstr>PowerPoint Presentation</vt:lpstr>
      <vt:lpstr>#7 Declutter </vt:lpstr>
      <vt:lpstr>#8 Don’t use 3D</vt:lpstr>
      <vt:lpstr> Contact</vt:lpstr>
      <vt:lpstr>Statistician recruitment</vt:lpstr>
    </vt:vector>
  </TitlesOfParts>
  <Company>Scottish Government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Z440195</dc:creator>
  <cp:lastModifiedBy>Z440195</cp:lastModifiedBy>
  <cp:revision>52</cp:revision>
  <cp:lastPrinted>2017-04-19T11:27:39Z</cp:lastPrinted>
  <dcterms:created xsi:type="dcterms:W3CDTF">2017-04-18T08:09:37Z</dcterms:created>
  <dcterms:modified xsi:type="dcterms:W3CDTF">2017-04-19T13:42:25Z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hecked by">
    <vt:lpwstr>32123</vt:lpwstr>
  </property>
  <property fmtid="{D5CDD505-2E9C-101B-9397-08002B2CF9AE}" pid="3" name="Objective-Id">
    <vt:lpwstr>A17240122</vt:lpwstr>
  </property>
  <property fmtid="{D5CDD505-2E9C-101B-9397-08002B2CF9AE}" pid="4" name="Objective-Title">
    <vt:lpwstr>Template - PowerPoint - trial v3</vt:lpwstr>
  </property>
  <property fmtid="{D5CDD505-2E9C-101B-9397-08002B2CF9AE}" pid="5" name="Objective-Comment">
    <vt:lpwstr>
    </vt:lpwstr>
  </property>
  <property fmtid="{D5CDD505-2E9C-101B-9397-08002B2CF9AE}" pid="6" name="Objective-CreationStamp">
    <vt:filetime>2017-03-30T08:08:24Z</vt:filetime>
  </property>
  <property fmtid="{D5CDD505-2E9C-101B-9397-08002B2CF9AE}" pid="7" name="Objective-IsApproved">
    <vt:bool>false</vt:bool>
  </property>
  <property fmtid="{D5CDD505-2E9C-101B-9397-08002B2CF9AE}" pid="8" name="Objective-IsPublished">
    <vt:bool>true</vt:bool>
  </property>
  <property fmtid="{D5CDD505-2E9C-101B-9397-08002B2CF9AE}" pid="9" name="Objective-DatePublished">
    <vt:filetime>2017-03-30T08:42:55Z</vt:filetime>
  </property>
  <property fmtid="{D5CDD505-2E9C-101B-9397-08002B2CF9AE}" pid="10" name="Objective-ModificationStamp">
    <vt:filetime>2017-03-30T08:42:57Z</vt:filetime>
  </property>
  <property fmtid="{D5CDD505-2E9C-101B-9397-08002B2CF9AE}" pid="11" name="Objective-Owner">
    <vt:lpwstr>Roughsedge, Esther E (N340214)</vt:lpwstr>
  </property>
  <property fmtid="{D5CDD505-2E9C-101B-9397-08002B2CF9AE}" pid="12" name="Objective-Path">
    <vt:lpwstr>Objective Global Folder:SG File Plan:People, communities and living:Population and migration:Demography:Advice and policy: Demography:National Records of Scotland (NRS): Demographic Statistics: Templates: 2016-2021:</vt:lpwstr>
  </property>
  <property fmtid="{D5CDD505-2E9C-101B-9397-08002B2CF9AE}" pid="13" name="Objective-Parent">
    <vt:lpwstr>National Records of Scotland (NRS): Demographic Statistics: Templates: 2016-2021</vt:lpwstr>
  </property>
  <property fmtid="{D5CDD505-2E9C-101B-9397-08002B2CF9AE}" pid="14" name="Objective-State">
    <vt:lpwstr>Published</vt:lpwstr>
  </property>
  <property fmtid="{D5CDD505-2E9C-101B-9397-08002B2CF9AE}" pid="15" name="Objective-Version">
    <vt:lpwstr>1.0</vt:lpwstr>
  </property>
  <property fmtid="{D5CDD505-2E9C-101B-9397-08002B2CF9AE}" pid="16" name="Objective-VersionNumber">
    <vt:i4>2</vt:i4>
  </property>
  <property fmtid="{D5CDD505-2E9C-101B-9397-08002B2CF9AE}" pid="17" name="Objective-VersionComment">
    <vt:lpwstr>Version 2</vt:lpwstr>
  </property>
  <property fmtid="{D5CDD505-2E9C-101B-9397-08002B2CF9AE}" pid="18" name="Objective-FileNumber">
    <vt:lpwstr>
    </vt:lpwstr>
  </property>
  <property fmtid="{D5CDD505-2E9C-101B-9397-08002B2CF9AE}" pid="19" name="Objective-Classification">
    <vt:lpwstr>[Inherited - OFFICIAL]</vt:lpwstr>
  </property>
  <property fmtid="{D5CDD505-2E9C-101B-9397-08002B2CF9AE}" pid="20" name="Objective-Caveats">
    <vt:lpwstr>
    </vt:lpwstr>
  </property>
  <property fmtid="{D5CDD505-2E9C-101B-9397-08002B2CF9AE}" pid="21" name="Objective-Date of Original [system]">
    <vt:lpwstr>
    </vt:lpwstr>
  </property>
  <property fmtid="{D5CDD505-2E9C-101B-9397-08002B2CF9AE}" pid="22" name="Objective-Date Received [system]">
    <vt:lpwstr>
    </vt:lpwstr>
  </property>
  <property fmtid="{D5CDD505-2E9C-101B-9397-08002B2CF9AE}" pid="23" name="Objective-SG Web Publication - Category [system]">
    <vt:lpwstr>
    </vt:lpwstr>
  </property>
  <property fmtid="{D5CDD505-2E9C-101B-9397-08002B2CF9AE}" pid="24" name="Objective-SG Web Publication - Category 2 Classification [system]">
    <vt:lpwstr>
    </vt:lpwstr>
  </property>
</Properties>
</file>

<file path=docProps/thumbnail.jpeg>
</file>